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5" r:id="rId2"/>
    <p:sldId id="276" r:id="rId3"/>
    <p:sldId id="277" r:id="rId4"/>
    <p:sldId id="281" r:id="rId5"/>
    <p:sldId id="286" r:id="rId6"/>
    <p:sldId id="285" r:id="rId7"/>
    <p:sldId id="282" r:id="rId8"/>
    <p:sldId id="306" r:id="rId9"/>
    <p:sldId id="310" r:id="rId10"/>
    <p:sldId id="312" r:id="rId11"/>
    <p:sldId id="314" r:id="rId12"/>
    <p:sldId id="307" r:id="rId13"/>
    <p:sldId id="320" r:id="rId14"/>
    <p:sldId id="288" r:id="rId15"/>
    <p:sldId id="296" r:id="rId16"/>
    <p:sldId id="305" r:id="rId17"/>
    <p:sldId id="294" r:id="rId18"/>
    <p:sldId id="298" r:id="rId19"/>
    <p:sldId id="297" r:id="rId20"/>
    <p:sldId id="287" r:id="rId21"/>
    <p:sldId id="315" r:id="rId22"/>
    <p:sldId id="316" r:id="rId23"/>
    <p:sldId id="317" r:id="rId24"/>
    <p:sldId id="318" r:id="rId25"/>
    <p:sldId id="299" r:id="rId26"/>
    <p:sldId id="289" r:id="rId27"/>
    <p:sldId id="290" r:id="rId28"/>
    <p:sldId id="292" r:id="rId29"/>
    <p:sldId id="304" r:id="rId30"/>
    <p:sldId id="300" r:id="rId31"/>
    <p:sldId id="283" r:id="rId32"/>
    <p:sldId id="293" r:id="rId33"/>
    <p:sldId id="302" r:id="rId34"/>
    <p:sldId id="303" r:id="rId35"/>
    <p:sldId id="309" r:id="rId36"/>
    <p:sldId id="308" r:id="rId37"/>
    <p:sldId id="295" r:id="rId38"/>
    <p:sldId id="301" r:id="rId39"/>
    <p:sldId id="319" r:id="rId40"/>
    <p:sldId id="323" r:id="rId41"/>
    <p:sldId id="325" r:id="rId42"/>
    <p:sldId id="321" r:id="rId43"/>
    <p:sldId id="32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0E8E2-98D8-4AAB-96C0-1356561A306D}"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61C41BF8-69A5-4868-8545-30EC861A205E}">
      <dgm:prSet/>
      <dgm:spPr/>
      <dgm:t>
        <a:bodyPr/>
        <a:lstStyle/>
        <a:p>
          <a:pPr>
            <a:defRPr b="1"/>
          </a:pPr>
          <a:r>
            <a:rPr lang="en-US"/>
            <a:t>1950</a:t>
          </a:r>
        </a:p>
      </dgm:t>
    </dgm:pt>
    <dgm:pt modelId="{28C013ED-9E6E-4212-8E79-F880C26112A8}" type="parTrans" cxnId="{BF589320-9C24-45F4-8E92-E6F0E925BDAA}">
      <dgm:prSet/>
      <dgm:spPr/>
      <dgm:t>
        <a:bodyPr/>
        <a:lstStyle/>
        <a:p>
          <a:endParaRPr lang="en-US"/>
        </a:p>
      </dgm:t>
    </dgm:pt>
    <dgm:pt modelId="{3847EB58-EC7B-4CEB-A5FB-DFDFD90A6F87}" type="sibTrans" cxnId="{BF589320-9C24-45F4-8E92-E6F0E925BDAA}">
      <dgm:prSet/>
      <dgm:spPr/>
      <dgm:t>
        <a:bodyPr/>
        <a:lstStyle/>
        <a:p>
          <a:endParaRPr lang="en-US"/>
        </a:p>
      </dgm:t>
    </dgm:pt>
    <dgm:pt modelId="{9D7E8C17-41A6-4957-A666-A4E10DF7A1FA}">
      <dgm:prSet/>
      <dgm:spPr/>
      <dgm:t>
        <a:bodyPr/>
        <a:lstStyle/>
        <a:p>
          <a:r>
            <a:rPr lang="en-US" dirty="0"/>
            <a:t>In 1950 Alan Turing published a paper titled “Computing Machinery and Intelligence”  that asked, “Can machines think?”</a:t>
          </a:r>
        </a:p>
      </dgm:t>
    </dgm:pt>
    <dgm:pt modelId="{B9DCB5D5-682E-4142-A928-4E807CEEEF42}" type="parTrans" cxnId="{D76E5D3A-2C3D-46D0-992C-C4EF54DEF58F}">
      <dgm:prSet/>
      <dgm:spPr/>
      <dgm:t>
        <a:bodyPr/>
        <a:lstStyle/>
        <a:p>
          <a:endParaRPr lang="en-US"/>
        </a:p>
      </dgm:t>
    </dgm:pt>
    <dgm:pt modelId="{E980E72E-50DE-4D76-8F08-898159DEF7BA}" type="sibTrans" cxnId="{D76E5D3A-2C3D-46D0-992C-C4EF54DEF58F}">
      <dgm:prSet/>
      <dgm:spPr/>
      <dgm:t>
        <a:bodyPr/>
        <a:lstStyle/>
        <a:p>
          <a:endParaRPr lang="en-US"/>
        </a:p>
      </dgm:t>
    </dgm:pt>
    <dgm:pt modelId="{B26CA3C8-38C1-4F61-9D0D-B6E90AFE4EB4}">
      <dgm:prSet/>
      <dgm:spPr/>
      <dgm:t>
        <a:bodyPr/>
        <a:lstStyle/>
        <a:p>
          <a:pPr>
            <a:defRPr b="1"/>
          </a:pPr>
          <a:r>
            <a:rPr lang="en-US"/>
            <a:t>1956</a:t>
          </a:r>
        </a:p>
      </dgm:t>
    </dgm:pt>
    <dgm:pt modelId="{3DDEA8FA-C6E5-4B4C-A04C-DAD0587E4BAA}" type="parTrans" cxnId="{89794781-DD4C-4E14-AB1C-5A55A84FE0CB}">
      <dgm:prSet/>
      <dgm:spPr/>
      <dgm:t>
        <a:bodyPr/>
        <a:lstStyle/>
        <a:p>
          <a:endParaRPr lang="en-US"/>
        </a:p>
      </dgm:t>
    </dgm:pt>
    <dgm:pt modelId="{01FACDE0-A1A5-458A-A720-046E7015CC96}" type="sibTrans" cxnId="{89794781-DD4C-4E14-AB1C-5A55A84FE0CB}">
      <dgm:prSet/>
      <dgm:spPr/>
      <dgm:t>
        <a:bodyPr/>
        <a:lstStyle/>
        <a:p>
          <a:endParaRPr lang="en-US"/>
        </a:p>
      </dgm:t>
    </dgm:pt>
    <dgm:pt modelId="{04F5DA86-C337-4326-82CB-80A85F4EAA5A}">
      <dgm:prSet/>
      <dgm:spPr/>
      <dgm:t>
        <a:bodyPr/>
        <a:lstStyle/>
        <a:p>
          <a:r>
            <a:rPr lang="en-US"/>
            <a:t>In 1956 Darthmouth Conference the term ‘AI’ was proposed</a:t>
          </a:r>
        </a:p>
      </dgm:t>
    </dgm:pt>
    <dgm:pt modelId="{85EB93B3-5277-45FB-82F3-DA947696B59D}" type="parTrans" cxnId="{1E9810CE-3F46-4EA3-9BBB-C9C9BC4FBC33}">
      <dgm:prSet/>
      <dgm:spPr/>
      <dgm:t>
        <a:bodyPr/>
        <a:lstStyle/>
        <a:p>
          <a:endParaRPr lang="en-US"/>
        </a:p>
      </dgm:t>
    </dgm:pt>
    <dgm:pt modelId="{9B2936B6-B6ED-403B-A6DD-82B2511068AE}" type="sibTrans" cxnId="{1E9810CE-3F46-4EA3-9BBB-C9C9BC4FBC33}">
      <dgm:prSet/>
      <dgm:spPr/>
      <dgm:t>
        <a:bodyPr/>
        <a:lstStyle/>
        <a:p>
          <a:endParaRPr lang="en-US"/>
        </a:p>
      </dgm:t>
    </dgm:pt>
    <dgm:pt modelId="{08E48C79-D909-4587-A01D-0EB388F78AA3}">
      <dgm:prSet/>
      <dgm:spPr/>
      <dgm:t>
        <a:bodyPr/>
        <a:lstStyle/>
        <a:p>
          <a:pPr>
            <a:defRPr b="1"/>
          </a:pPr>
          <a:r>
            <a:rPr lang="en-US"/>
            <a:t>1960s and the 1970s</a:t>
          </a:r>
        </a:p>
      </dgm:t>
    </dgm:pt>
    <dgm:pt modelId="{3E24206B-FF4F-41B2-BCE4-9C841B7E8E6B}" type="parTrans" cxnId="{C87216B8-BE3F-48C7-93F4-996D1E688C20}">
      <dgm:prSet/>
      <dgm:spPr/>
      <dgm:t>
        <a:bodyPr/>
        <a:lstStyle/>
        <a:p>
          <a:endParaRPr lang="en-US"/>
        </a:p>
      </dgm:t>
    </dgm:pt>
    <dgm:pt modelId="{BD7F7C35-0E2E-4239-AFC2-AC54F14B4F93}" type="sibTrans" cxnId="{C87216B8-BE3F-48C7-93F4-996D1E688C20}">
      <dgm:prSet/>
      <dgm:spPr/>
      <dgm:t>
        <a:bodyPr/>
        <a:lstStyle/>
        <a:p>
          <a:endParaRPr lang="en-US"/>
        </a:p>
      </dgm:t>
    </dgm:pt>
    <dgm:pt modelId="{E1EBA48C-BEB0-4994-973A-461D0451B913}">
      <dgm:prSet/>
      <dgm:spPr/>
      <dgm:t>
        <a:bodyPr/>
        <a:lstStyle/>
        <a:p>
          <a:r>
            <a:rPr lang="en-US" dirty="0"/>
            <a:t>In 1960s and the 1970s, AI research was focused on the development of Knowledge based system and expert systems</a:t>
          </a:r>
        </a:p>
      </dgm:t>
    </dgm:pt>
    <dgm:pt modelId="{A62F5807-EA11-46E0-8180-8DDF27FD47B1}" type="parTrans" cxnId="{545DEE1A-9118-417E-9852-8778122216B9}">
      <dgm:prSet/>
      <dgm:spPr/>
      <dgm:t>
        <a:bodyPr/>
        <a:lstStyle/>
        <a:p>
          <a:endParaRPr lang="en-US"/>
        </a:p>
      </dgm:t>
    </dgm:pt>
    <dgm:pt modelId="{8FCF99B2-4B0F-46A9-8758-E585252FA64A}" type="sibTrans" cxnId="{545DEE1A-9118-417E-9852-8778122216B9}">
      <dgm:prSet/>
      <dgm:spPr/>
      <dgm:t>
        <a:bodyPr/>
        <a:lstStyle/>
        <a:p>
          <a:endParaRPr lang="en-US"/>
        </a:p>
      </dgm:t>
    </dgm:pt>
    <dgm:pt modelId="{DC3A87C1-7712-4743-B713-CE4D5E150E9B}">
      <dgm:prSet/>
      <dgm:spPr/>
      <dgm:t>
        <a:bodyPr/>
        <a:lstStyle/>
        <a:p>
          <a:pPr>
            <a:defRPr b="1"/>
          </a:pPr>
          <a:r>
            <a:rPr lang="en-US" dirty="0"/>
            <a:t>Late 1980s and 1990s</a:t>
          </a:r>
        </a:p>
      </dgm:t>
    </dgm:pt>
    <dgm:pt modelId="{695495D4-514C-44B9-B055-1A8F4B0689A0}" type="parTrans" cxnId="{ACFDD67F-D873-4DCB-8440-1ABC56550F62}">
      <dgm:prSet/>
      <dgm:spPr/>
      <dgm:t>
        <a:bodyPr/>
        <a:lstStyle/>
        <a:p>
          <a:endParaRPr lang="en-US"/>
        </a:p>
      </dgm:t>
    </dgm:pt>
    <dgm:pt modelId="{C0A6E440-78DC-4BAD-85D2-323FEEF236EB}" type="sibTrans" cxnId="{ACFDD67F-D873-4DCB-8440-1ABC56550F62}">
      <dgm:prSet/>
      <dgm:spPr/>
      <dgm:t>
        <a:bodyPr/>
        <a:lstStyle/>
        <a:p>
          <a:endParaRPr lang="en-US"/>
        </a:p>
      </dgm:t>
    </dgm:pt>
    <dgm:pt modelId="{549E3FAA-95C6-425A-AE2D-621A9F922BEF}">
      <dgm:prSet/>
      <dgm:spPr/>
      <dgm:t>
        <a:bodyPr/>
        <a:lstStyle/>
        <a:p>
          <a:r>
            <a:rPr lang="en-US"/>
            <a:t>In late 1980s and 1990s , the impact of the back propagation algorithm </a:t>
          </a:r>
        </a:p>
      </dgm:t>
    </dgm:pt>
    <dgm:pt modelId="{E9591DE7-4EEF-4B8A-A976-D1F4BB241EEB}" type="parTrans" cxnId="{BC497CEE-CD9B-4409-87FD-E9D650414ED8}">
      <dgm:prSet/>
      <dgm:spPr/>
      <dgm:t>
        <a:bodyPr/>
        <a:lstStyle/>
        <a:p>
          <a:endParaRPr lang="en-US"/>
        </a:p>
      </dgm:t>
    </dgm:pt>
    <dgm:pt modelId="{126876D3-7D1B-4C15-990D-8E668975949C}" type="sibTrans" cxnId="{BC497CEE-CD9B-4409-87FD-E9D650414ED8}">
      <dgm:prSet/>
      <dgm:spPr/>
      <dgm:t>
        <a:bodyPr/>
        <a:lstStyle/>
        <a:p>
          <a:endParaRPr lang="en-US"/>
        </a:p>
      </dgm:t>
    </dgm:pt>
    <dgm:pt modelId="{EDA99959-7AC5-480E-A3F4-C63BC79DC5B6}">
      <dgm:prSet/>
      <dgm:spPr/>
      <dgm:t>
        <a:bodyPr/>
        <a:lstStyle/>
        <a:p>
          <a:pPr>
            <a:defRPr b="1"/>
          </a:pPr>
          <a:r>
            <a:rPr lang="en-US"/>
            <a:t>2023</a:t>
          </a:r>
        </a:p>
      </dgm:t>
    </dgm:pt>
    <dgm:pt modelId="{0A2A82E2-5853-472F-81FF-05E872B64E4B}" type="parTrans" cxnId="{3FEA79A0-153B-43C5-9D30-F2B37CAAE6AF}">
      <dgm:prSet/>
      <dgm:spPr/>
      <dgm:t>
        <a:bodyPr/>
        <a:lstStyle/>
        <a:p>
          <a:endParaRPr lang="en-US"/>
        </a:p>
      </dgm:t>
    </dgm:pt>
    <dgm:pt modelId="{87D461EA-F412-4C25-95E6-4ADA35EFE3E8}" type="sibTrans" cxnId="{3FEA79A0-153B-43C5-9D30-F2B37CAAE6AF}">
      <dgm:prSet/>
      <dgm:spPr/>
      <dgm:t>
        <a:bodyPr/>
        <a:lstStyle/>
        <a:p>
          <a:endParaRPr lang="en-US"/>
        </a:p>
      </dgm:t>
    </dgm:pt>
    <dgm:pt modelId="{69EDAAE9-BF29-4BF2-A24B-5F00FE0304D4}">
      <dgm:prSet/>
      <dgm:spPr/>
      <dgm:t>
        <a:bodyPr/>
        <a:lstStyle/>
        <a:p>
          <a:r>
            <a:rPr lang="en-US" dirty="0"/>
            <a:t>Until Now: Machine Learning, Deep Learning, Natural Language Processing, ChatGPT and many more</a:t>
          </a:r>
        </a:p>
      </dgm:t>
    </dgm:pt>
    <dgm:pt modelId="{084FF5C2-4BA2-42A3-98E1-E40EE1BC3A38}" type="parTrans" cxnId="{4F3FDA0F-C710-47D7-9AC9-F502B196B232}">
      <dgm:prSet/>
      <dgm:spPr/>
      <dgm:t>
        <a:bodyPr/>
        <a:lstStyle/>
        <a:p>
          <a:endParaRPr lang="en-US"/>
        </a:p>
      </dgm:t>
    </dgm:pt>
    <dgm:pt modelId="{F1E74465-B911-49D7-BDB5-80E6C6C5875F}" type="sibTrans" cxnId="{4F3FDA0F-C710-47D7-9AC9-F502B196B232}">
      <dgm:prSet/>
      <dgm:spPr/>
      <dgm:t>
        <a:bodyPr/>
        <a:lstStyle/>
        <a:p>
          <a:endParaRPr lang="en-US"/>
        </a:p>
      </dgm:t>
    </dgm:pt>
    <dgm:pt modelId="{74A358D4-EF91-4046-BF02-246231FC6A03}" type="pres">
      <dgm:prSet presAssocID="{F9B0E8E2-98D8-4AAB-96C0-1356561A306D}" presName="root" presStyleCnt="0">
        <dgm:presLayoutVars>
          <dgm:chMax/>
          <dgm:chPref/>
          <dgm:animLvl val="lvl"/>
        </dgm:presLayoutVars>
      </dgm:prSet>
      <dgm:spPr/>
    </dgm:pt>
    <dgm:pt modelId="{7AF56E3B-1F92-4DB3-B3C4-E1CBF50C297F}" type="pres">
      <dgm:prSet presAssocID="{F9B0E8E2-98D8-4AAB-96C0-1356561A306D}" presName="divider" presStyleLbl="fgAcc1" presStyleIdx="0" presStyleCnt="6"/>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CE5002D8-05E0-4B77-9434-6366C470D250}" type="pres">
      <dgm:prSet presAssocID="{F9B0E8E2-98D8-4AAB-96C0-1356561A306D}" presName="nodes" presStyleCnt="0">
        <dgm:presLayoutVars>
          <dgm:chMax/>
          <dgm:chPref/>
          <dgm:animLvl val="lvl"/>
        </dgm:presLayoutVars>
      </dgm:prSet>
      <dgm:spPr/>
    </dgm:pt>
    <dgm:pt modelId="{A90F7BEA-AFFB-4E70-B0FE-E54940D4DC57}" type="pres">
      <dgm:prSet presAssocID="{61C41BF8-69A5-4868-8545-30EC861A205E}" presName="composite" presStyleCnt="0"/>
      <dgm:spPr/>
    </dgm:pt>
    <dgm:pt modelId="{49B75745-25B5-44F1-B1B2-5802E5BBE8A2}" type="pres">
      <dgm:prSet presAssocID="{61C41BF8-69A5-4868-8545-30EC861A205E}" presName="ConnectorPoint" presStyleLbl="lnNode1" presStyleIdx="0" presStyleCnt="5"/>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C4C88E6-E184-4B1B-94DA-8751900CC10A}" type="pres">
      <dgm:prSet presAssocID="{61C41BF8-69A5-4868-8545-30EC861A205E}" presName="DropPinPlaceHolder" presStyleCnt="0"/>
      <dgm:spPr/>
    </dgm:pt>
    <dgm:pt modelId="{E007681D-D8E8-4091-919A-7386F062EE00}" type="pres">
      <dgm:prSet presAssocID="{61C41BF8-69A5-4868-8545-30EC861A205E}" presName="DropPin" presStyleLbl="alignNode1" presStyleIdx="0" presStyleCnt="5"/>
      <dgm:spPr/>
    </dgm:pt>
    <dgm:pt modelId="{1EEE64B0-BC9C-43F5-85B3-6A30D22C3F3C}" type="pres">
      <dgm:prSet presAssocID="{61C41BF8-69A5-4868-8545-30EC861A205E}"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EDB23B26-76C1-44FE-BED2-82BFEA0F7F23}" type="pres">
      <dgm:prSet presAssocID="{61C41BF8-69A5-4868-8545-30EC861A205E}" presName="L2TextContainer" presStyleLbl="revTx" presStyleIdx="0" presStyleCnt="10">
        <dgm:presLayoutVars>
          <dgm:bulletEnabled val="1"/>
        </dgm:presLayoutVars>
      </dgm:prSet>
      <dgm:spPr/>
    </dgm:pt>
    <dgm:pt modelId="{FCF56EA3-7F23-41D3-9D61-BE06C3CE7248}" type="pres">
      <dgm:prSet presAssocID="{61C41BF8-69A5-4868-8545-30EC861A205E}" presName="L1TextContainer" presStyleLbl="revTx" presStyleIdx="1" presStyleCnt="10">
        <dgm:presLayoutVars>
          <dgm:chMax val="1"/>
          <dgm:chPref val="1"/>
          <dgm:bulletEnabled val="1"/>
        </dgm:presLayoutVars>
      </dgm:prSet>
      <dgm:spPr/>
    </dgm:pt>
    <dgm:pt modelId="{5A1F691F-D80D-4E7B-B0DE-7A0B841B41DC}" type="pres">
      <dgm:prSet presAssocID="{61C41BF8-69A5-4868-8545-30EC861A205E}" presName="ConnectLine" presStyleLbl="sibTrans1D1" presStyleIdx="0" presStyleCnt="5"/>
      <dgm:spPr>
        <a:noFill/>
        <a:ln w="12700" cap="flat" cmpd="sng" algn="ctr">
          <a:solidFill>
            <a:schemeClr val="accent2">
              <a:hueOff val="0"/>
              <a:satOff val="0"/>
              <a:lumOff val="0"/>
              <a:alphaOff val="0"/>
            </a:schemeClr>
          </a:solidFill>
          <a:prstDash val="dash"/>
          <a:miter lim="800000"/>
        </a:ln>
        <a:effectLst/>
      </dgm:spPr>
    </dgm:pt>
    <dgm:pt modelId="{CD943286-491B-4E54-BD46-6F5E936E41CD}" type="pres">
      <dgm:prSet presAssocID="{61C41BF8-69A5-4868-8545-30EC861A205E}" presName="EmptyPlaceHolder" presStyleCnt="0"/>
      <dgm:spPr/>
    </dgm:pt>
    <dgm:pt modelId="{3929627B-FEAC-49A3-9883-D28CD8F4CEE5}" type="pres">
      <dgm:prSet presAssocID="{3847EB58-EC7B-4CEB-A5FB-DFDFD90A6F87}" presName="spaceBetweenRectangles" presStyleCnt="0"/>
      <dgm:spPr/>
    </dgm:pt>
    <dgm:pt modelId="{63B69FB3-5C95-4F64-9003-0E6F01463207}" type="pres">
      <dgm:prSet presAssocID="{B26CA3C8-38C1-4F61-9D0D-B6E90AFE4EB4}" presName="composite" presStyleCnt="0"/>
      <dgm:spPr/>
    </dgm:pt>
    <dgm:pt modelId="{40F934D9-4F0C-4D0D-84C7-37723F76770F}" type="pres">
      <dgm:prSet presAssocID="{B26CA3C8-38C1-4F61-9D0D-B6E90AFE4EB4}" presName="ConnectorPoint" presStyleLbl="lnNode1" presStyleIdx="1" presStyleCnt="5"/>
      <dgm:spPr>
        <a:solidFill>
          <a:schemeClr val="accent2">
            <a:hueOff val="-363841"/>
            <a:satOff val="-20982"/>
            <a:lumOff val="2157"/>
            <a:alphaOff val="0"/>
          </a:schemeClr>
        </a:solidFill>
        <a:ln w="6350" cap="flat" cmpd="sng" algn="ctr">
          <a:solidFill>
            <a:schemeClr val="lt1">
              <a:hueOff val="0"/>
              <a:satOff val="0"/>
              <a:lumOff val="0"/>
              <a:alphaOff val="0"/>
            </a:schemeClr>
          </a:solidFill>
          <a:prstDash val="solid"/>
          <a:miter lim="800000"/>
        </a:ln>
        <a:effectLst/>
      </dgm:spPr>
    </dgm:pt>
    <dgm:pt modelId="{5A744D6A-1477-41A1-B076-5F2D5FD0CD6C}" type="pres">
      <dgm:prSet presAssocID="{B26CA3C8-38C1-4F61-9D0D-B6E90AFE4EB4}" presName="DropPinPlaceHolder" presStyleCnt="0"/>
      <dgm:spPr/>
    </dgm:pt>
    <dgm:pt modelId="{5A340615-5C1D-4C61-9F69-E201BF1EDAF8}" type="pres">
      <dgm:prSet presAssocID="{B26CA3C8-38C1-4F61-9D0D-B6E90AFE4EB4}" presName="DropPin" presStyleLbl="alignNode1" presStyleIdx="1" presStyleCnt="5"/>
      <dgm:spPr/>
    </dgm:pt>
    <dgm:pt modelId="{69417553-5D74-40D3-B73F-860D4B5F716E}" type="pres">
      <dgm:prSet presAssocID="{B26CA3C8-38C1-4F61-9D0D-B6E90AFE4EB4}"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68C641E2-AA28-4FAB-8710-B1B7BF84EC0B}" type="pres">
      <dgm:prSet presAssocID="{B26CA3C8-38C1-4F61-9D0D-B6E90AFE4EB4}" presName="L2TextContainer" presStyleLbl="revTx" presStyleIdx="2" presStyleCnt="10">
        <dgm:presLayoutVars>
          <dgm:bulletEnabled val="1"/>
        </dgm:presLayoutVars>
      </dgm:prSet>
      <dgm:spPr/>
    </dgm:pt>
    <dgm:pt modelId="{8DFAC57B-43F3-413C-AAE7-ABC95C0BE64B}" type="pres">
      <dgm:prSet presAssocID="{B26CA3C8-38C1-4F61-9D0D-B6E90AFE4EB4}" presName="L1TextContainer" presStyleLbl="revTx" presStyleIdx="3" presStyleCnt="10">
        <dgm:presLayoutVars>
          <dgm:chMax val="1"/>
          <dgm:chPref val="1"/>
          <dgm:bulletEnabled val="1"/>
        </dgm:presLayoutVars>
      </dgm:prSet>
      <dgm:spPr/>
    </dgm:pt>
    <dgm:pt modelId="{9D0CE6A6-B63C-4EB7-815A-4416C18F6677}" type="pres">
      <dgm:prSet presAssocID="{B26CA3C8-38C1-4F61-9D0D-B6E90AFE4EB4}" presName="ConnectLine" presStyleLbl="sibTrans1D1" presStyleIdx="1" presStyleCnt="5"/>
      <dgm:spPr>
        <a:noFill/>
        <a:ln w="12700" cap="flat" cmpd="sng" algn="ctr">
          <a:solidFill>
            <a:schemeClr val="accent2">
              <a:hueOff val="-363841"/>
              <a:satOff val="-20982"/>
              <a:lumOff val="2157"/>
              <a:alphaOff val="0"/>
            </a:schemeClr>
          </a:solidFill>
          <a:prstDash val="dash"/>
          <a:miter lim="800000"/>
        </a:ln>
        <a:effectLst/>
      </dgm:spPr>
    </dgm:pt>
    <dgm:pt modelId="{EB8B37A3-9B22-4BB5-AB28-86D27560AA80}" type="pres">
      <dgm:prSet presAssocID="{B26CA3C8-38C1-4F61-9D0D-B6E90AFE4EB4}" presName="EmptyPlaceHolder" presStyleCnt="0"/>
      <dgm:spPr/>
    </dgm:pt>
    <dgm:pt modelId="{0FB78EB2-F701-4460-BE66-B10C8484FF82}" type="pres">
      <dgm:prSet presAssocID="{01FACDE0-A1A5-458A-A720-046E7015CC96}" presName="spaceBetweenRectangles" presStyleCnt="0"/>
      <dgm:spPr/>
    </dgm:pt>
    <dgm:pt modelId="{1E1F8B51-BC40-473B-9358-D92407982CD3}" type="pres">
      <dgm:prSet presAssocID="{08E48C79-D909-4587-A01D-0EB388F78AA3}" presName="composite" presStyleCnt="0"/>
      <dgm:spPr/>
    </dgm:pt>
    <dgm:pt modelId="{2B0F477A-101F-4029-B03A-794DCB84DEA9}" type="pres">
      <dgm:prSet presAssocID="{08E48C79-D909-4587-A01D-0EB388F78AA3}" presName="ConnectorPoint" presStyleLbl="lnNode1" presStyleIdx="2" presStyleCnt="5"/>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269EE273-61D5-420A-9049-CBDED6833373}" type="pres">
      <dgm:prSet presAssocID="{08E48C79-D909-4587-A01D-0EB388F78AA3}" presName="DropPinPlaceHolder" presStyleCnt="0"/>
      <dgm:spPr/>
    </dgm:pt>
    <dgm:pt modelId="{0CE39D71-CF07-417E-BCBF-8F16BB49EBAD}" type="pres">
      <dgm:prSet presAssocID="{08E48C79-D909-4587-A01D-0EB388F78AA3}" presName="DropPin" presStyleLbl="alignNode1" presStyleIdx="2" presStyleCnt="5"/>
      <dgm:spPr/>
    </dgm:pt>
    <dgm:pt modelId="{D33C1FD7-A9CE-4735-96AB-68533710D265}" type="pres">
      <dgm:prSet presAssocID="{08E48C79-D909-4587-A01D-0EB388F78AA3}"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BEB08465-D0F2-453E-80BF-E8FD94DB46E2}" type="pres">
      <dgm:prSet presAssocID="{08E48C79-D909-4587-A01D-0EB388F78AA3}" presName="L2TextContainer" presStyleLbl="revTx" presStyleIdx="4" presStyleCnt="10">
        <dgm:presLayoutVars>
          <dgm:bulletEnabled val="1"/>
        </dgm:presLayoutVars>
      </dgm:prSet>
      <dgm:spPr/>
    </dgm:pt>
    <dgm:pt modelId="{CA65EE5B-10D3-4D18-8B32-95201562C283}" type="pres">
      <dgm:prSet presAssocID="{08E48C79-D909-4587-A01D-0EB388F78AA3}" presName="L1TextContainer" presStyleLbl="revTx" presStyleIdx="5" presStyleCnt="10">
        <dgm:presLayoutVars>
          <dgm:chMax val="1"/>
          <dgm:chPref val="1"/>
          <dgm:bulletEnabled val="1"/>
        </dgm:presLayoutVars>
      </dgm:prSet>
      <dgm:spPr/>
    </dgm:pt>
    <dgm:pt modelId="{4B4742DD-AB20-4AB3-A197-67CAB5AAC931}" type="pres">
      <dgm:prSet presAssocID="{08E48C79-D909-4587-A01D-0EB388F78AA3}" presName="ConnectLine" presStyleLbl="sibTrans1D1" presStyleIdx="2" presStyleCnt="5"/>
      <dgm:spPr>
        <a:noFill/>
        <a:ln w="12700" cap="flat" cmpd="sng" algn="ctr">
          <a:solidFill>
            <a:schemeClr val="accent2">
              <a:hueOff val="-727682"/>
              <a:satOff val="-41964"/>
              <a:lumOff val="4314"/>
              <a:alphaOff val="0"/>
            </a:schemeClr>
          </a:solidFill>
          <a:prstDash val="dash"/>
          <a:miter lim="800000"/>
        </a:ln>
        <a:effectLst/>
      </dgm:spPr>
    </dgm:pt>
    <dgm:pt modelId="{EEE23EE8-071C-4857-8FE0-1DB554BCAED1}" type="pres">
      <dgm:prSet presAssocID="{08E48C79-D909-4587-A01D-0EB388F78AA3}" presName="EmptyPlaceHolder" presStyleCnt="0"/>
      <dgm:spPr/>
    </dgm:pt>
    <dgm:pt modelId="{45B305FA-382E-4F08-B03B-EBD7638E9431}" type="pres">
      <dgm:prSet presAssocID="{BD7F7C35-0E2E-4239-AFC2-AC54F14B4F93}" presName="spaceBetweenRectangles" presStyleCnt="0"/>
      <dgm:spPr/>
    </dgm:pt>
    <dgm:pt modelId="{0DDE22F5-2EA0-4590-A1ED-8C009E40C080}" type="pres">
      <dgm:prSet presAssocID="{DC3A87C1-7712-4743-B713-CE4D5E150E9B}" presName="composite" presStyleCnt="0"/>
      <dgm:spPr/>
    </dgm:pt>
    <dgm:pt modelId="{CE4B8130-BD0E-4F25-8AF9-B89BC93AED65}" type="pres">
      <dgm:prSet presAssocID="{DC3A87C1-7712-4743-B713-CE4D5E150E9B}" presName="ConnectorPoint" presStyleLbl="lnNode1" presStyleIdx="3" presStyleCnt="5"/>
      <dgm:spPr>
        <a:solidFill>
          <a:schemeClr val="accent2">
            <a:hueOff val="-1091522"/>
            <a:satOff val="-62946"/>
            <a:lumOff val="6471"/>
            <a:alphaOff val="0"/>
          </a:schemeClr>
        </a:solidFill>
        <a:ln w="6350" cap="flat" cmpd="sng" algn="ctr">
          <a:solidFill>
            <a:schemeClr val="lt1">
              <a:hueOff val="0"/>
              <a:satOff val="0"/>
              <a:lumOff val="0"/>
              <a:alphaOff val="0"/>
            </a:schemeClr>
          </a:solidFill>
          <a:prstDash val="solid"/>
          <a:miter lim="800000"/>
        </a:ln>
        <a:effectLst/>
      </dgm:spPr>
    </dgm:pt>
    <dgm:pt modelId="{D49539A6-CF48-446C-BC1A-61B63D941D91}" type="pres">
      <dgm:prSet presAssocID="{DC3A87C1-7712-4743-B713-CE4D5E150E9B}" presName="DropPinPlaceHolder" presStyleCnt="0"/>
      <dgm:spPr/>
    </dgm:pt>
    <dgm:pt modelId="{E6DBEFC5-4DFE-49BE-B758-6281D1148A58}" type="pres">
      <dgm:prSet presAssocID="{DC3A87C1-7712-4743-B713-CE4D5E150E9B}" presName="DropPin" presStyleLbl="alignNode1" presStyleIdx="3" presStyleCnt="5"/>
      <dgm:spPr/>
    </dgm:pt>
    <dgm:pt modelId="{97C2F919-3E76-4D4E-8A6B-E552A88257BB}" type="pres">
      <dgm:prSet presAssocID="{DC3A87C1-7712-4743-B713-CE4D5E150E9B}"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7C3DF89B-243D-4D2B-A061-F1EE28F94D73}" type="pres">
      <dgm:prSet presAssocID="{DC3A87C1-7712-4743-B713-CE4D5E150E9B}" presName="L2TextContainer" presStyleLbl="revTx" presStyleIdx="6" presStyleCnt="10">
        <dgm:presLayoutVars>
          <dgm:bulletEnabled val="1"/>
        </dgm:presLayoutVars>
      </dgm:prSet>
      <dgm:spPr/>
    </dgm:pt>
    <dgm:pt modelId="{916B29DF-649E-4D6B-A68C-C02AF981A78F}" type="pres">
      <dgm:prSet presAssocID="{DC3A87C1-7712-4743-B713-CE4D5E150E9B}" presName="L1TextContainer" presStyleLbl="revTx" presStyleIdx="7" presStyleCnt="10">
        <dgm:presLayoutVars>
          <dgm:chMax val="1"/>
          <dgm:chPref val="1"/>
          <dgm:bulletEnabled val="1"/>
        </dgm:presLayoutVars>
      </dgm:prSet>
      <dgm:spPr/>
    </dgm:pt>
    <dgm:pt modelId="{C5F679EE-CD02-436F-BA85-EF6B7FAA6CFE}" type="pres">
      <dgm:prSet presAssocID="{DC3A87C1-7712-4743-B713-CE4D5E150E9B}" presName="ConnectLine" presStyleLbl="sibTrans1D1" presStyleIdx="3" presStyleCnt="5"/>
      <dgm:spPr>
        <a:noFill/>
        <a:ln w="12700" cap="flat" cmpd="sng" algn="ctr">
          <a:solidFill>
            <a:schemeClr val="accent2">
              <a:hueOff val="-1091522"/>
              <a:satOff val="-62946"/>
              <a:lumOff val="6471"/>
              <a:alphaOff val="0"/>
            </a:schemeClr>
          </a:solidFill>
          <a:prstDash val="dash"/>
          <a:miter lim="800000"/>
        </a:ln>
        <a:effectLst/>
      </dgm:spPr>
    </dgm:pt>
    <dgm:pt modelId="{4EC71DC4-562B-4673-AC40-1D0F05FE4659}" type="pres">
      <dgm:prSet presAssocID="{DC3A87C1-7712-4743-B713-CE4D5E150E9B}" presName="EmptyPlaceHolder" presStyleCnt="0"/>
      <dgm:spPr/>
    </dgm:pt>
    <dgm:pt modelId="{C5C6670C-E342-40B4-9461-C678A39BC9BF}" type="pres">
      <dgm:prSet presAssocID="{C0A6E440-78DC-4BAD-85D2-323FEEF236EB}" presName="spaceBetweenRectangles" presStyleCnt="0"/>
      <dgm:spPr/>
    </dgm:pt>
    <dgm:pt modelId="{82A5D3C3-86B9-46B9-99F6-FF42C48863F1}" type="pres">
      <dgm:prSet presAssocID="{EDA99959-7AC5-480E-A3F4-C63BC79DC5B6}" presName="composite" presStyleCnt="0"/>
      <dgm:spPr/>
    </dgm:pt>
    <dgm:pt modelId="{FD3DC5FF-E39D-4BF7-BB2D-555F7D25E27E}" type="pres">
      <dgm:prSet presAssocID="{EDA99959-7AC5-480E-A3F4-C63BC79DC5B6}" presName="ConnectorPoint" presStyleLbl="lnNode1" presStyleIdx="4" presStyleCnt="5"/>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E2F59F14-4054-4168-819D-920A1AF95C4C}" type="pres">
      <dgm:prSet presAssocID="{EDA99959-7AC5-480E-A3F4-C63BC79DC5B6}" presName="DropPinPlaceHolder" presStyleCnt="0"/>
      <dgm:spPr/>
    </dgm:pt>
    <dgm:pt modelId="{BE68EAF8-DD94-4FA0-8E70-5EED93D1A994}" type="pres">
      <dgm:prSet presAssocID="{EDA99959-7AC5-480E-A3F4-C63BC79DC5B6}" presName="DropPin" presStyleLbl="alignNode1" presStyleIdx="4" presStyleCnt="5"/>
      <dgm:spPr/>
    </dgm:pt>
    <dgm:pt modelId="{8927EB7D-A08E-497D-95A0-3C0ACF6A6D7E}" type="pres">
      <dgm:prSet presAssocID="{EDA99959-7AC5-480E-A3F4-C63BC79DC5B6}"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3EF15103-4474-4F15-9F10-778F0C3D2E1F}" type="pres">
      <dgm:prSet presAssocID="{EDA99959-7AC5-480E-A3F4-C63BC79DC5B6}" presName="L2TextContainer" presStyleLbl="revTx" presStyleIdx="8" presStyleCnt="10">
        <dgm:presLayoutVars>
          <dgm:bulletEnabled val="1"/>
        </dgm:presLayoutVars>
      </dgm:prSet>
      <dgm:spPr/>
    </dgm:pt>
    <dgm:pt modelId="{8561D788-B195-4CA1-B841-AE4511BA43C8}" type="pres">
      <dgm:prSet presAssocID="{EDA99959-7AC5-480E-A3F4-C63BC79DC5B6}" presName="L1TextContainer" presStyleLbl="revTx" presStyleIdx="9" presStyleCnt="10">
        <dgm:presLayoutVars>
          <dgm:chMax val="1"/>
          <dgm:chPref val="1"/>
          <dgm:bulletEnabled val="1"/>
        </dgm:presLayoutVars>
      </dgm:prSet>
      <dgm:spPr/>
    </dgm:pt>
    <dgm:pt modelId="{0A235284-03C4-403D-9A9A-AD366D241C41}" type="pres">
      <dgm:prSet presAssocID="{EDA99959-7AC5-480E-A3F4-C63BC79DC5B6}" presName="ConnectLine" presStyleLbl="sibTrans1D1" presStyleIdx="4" presStyleCnt="5"/>
      <dgm:spPr>
        <a:noFill/>
        <a:ln w="12700" cap="flat" cmpd="sng" algn="ctr">
          <a:solidFill>
            <a:schemeClr val="accent2">
              <a:hueOff val="-1455363"/>
              <a:satOff val="-83928"/>
              <a:lumOff val="8628"/>
              <a:alphaOff val="0"/>
            </a:schemeClr>
          </a:solidFill>
          <a:prstDash val="dash"/>
          <a:miter lim="800000"/>
        </a:ln>
        <a:effectLst/>
      </dgm:spPr>
    </dgm:pt>
    <dgm:pt modelId="{164EC882-96BB-4B17-9F5C-6B9F288F65C8}" type="pres">
      <dgm:prSet presAssocID="{EDA99959-7AC5-480E-A3F4-C63BC79DC5B6}" presName="EmptyPlaceHolder" presStyleCnt="0"/>
      <dgm:spPr/>
    </dgm:pt>
  </dgm:ptLst>
  <dgm:cxnLst>
    <dgm:cxn modelId="{4F3FDA0F-C710-47D7-9AC9-F502B196B232}" srcId="{EDA99959-7AC5-480E-A3F4-C63BC79DC5B6}" destId="{69EDAAE9-BF29-4BF2-A24B-5F00FE0304D4}" srcOrd="0" destOrd="0" parTransId="{084FF5C2-4BA2-42A3-98E1-E40EE1BC3A38}" sibTransId="{F1E74465-B911-49D7-BDB5-80E6C6C5875F}"/>
    <dgm:cxn modelId="{545DEE1A-9118-417E-9852-8778122216B9}" srcId="{08E48C79-D909-4587-A01D-0EB388F78AA3}" destId="{E1EBA48C-BEB0-4994-973A-461D0451B913}" srcOrd="0" destOrd="0" parTransId="{A62F5807-EA11-46E0-8180-8DDF27FD47B1}" sibTransId="{8FCF99B2-4B0F-46A9-8758-E585252FA64A}"/>
    <dgm:cxn modelId="{2F71931E-554A-42C3-8EAF-7A7EBD2773A4}" type="presOf" srcId="{EDA99959-7AC5-480E-A3F4-C63BC79DC5B6}" destId="{8561D788-B195-4CA1-B841-AE4511BA43C8}" srcOrd="0" destOrd="0" presId="urn:microsoft.com/office/officeart/2017/3/layout/DropPinTimeline"/>
    <dgm:cxn modelId="{BF589320-9C24-45F4-8E92-E6F0E925BDAA}" srcId="{F9B0E8E2-98D8-4AAB-96C0-1356561A306D}" destId="{61C41BF8-69A5-4868-8545-30EC861A205E}" srcOrd="0" destOrd="0" parTransId="{28C013ED-9E6E-4212-8E79-F880C26112A8}" sibTransId="{3847EB58-EC7B-4CEB-A5FB-DFDFD90A6F87}"/>
    <dgm:cxn modelId="{4760CB2D-0D55-4B5C-8873-DB980D3D85E6}" type="presOf" srcId="{E1EBA48C-BEB0-4994-973A-461D0451B913}" destId="{BEB08465-D0F2-453E-80BF-E8FD94DB46E2}" srcOrd="0" destOrd="0" presId="urn:microsoft.com/office/officeart/2017/3/layout/DropPinTimeline"/>
    <dgm:cxn modelId="{BDE5472E-7E8B-4436-AAC0-1A0E6844A98B}" type="presOf" srcId="{04F5DA86-C337-4326-82CB-80A85F4EAA5A}" destId="{68C641E2-AA28-4FAB-8710-B1B7BF84EC0B}" srcOrd="0" destOrd="0" presId="urn:microsoft.com/office/officeart/2017/3/layout/DropPinTimeline"/>
    <dgm:cxn modelId="{D76E5D3A-2C3D-46D0-992C-C4EF54DEF58F}" srcId="{61C41BF8-69A5-4868-8545-30EC861A205E}" destId="{9D7E8C17-41A6-4957-A666-A4E10DF7A1FA}" srcOrd="0" destOrd="0" parTransId="{B9DCB5D5-682E-4142-A928-4E807CEEEF42}" sibTransId="{E980E72E-50DE-4D76-8F08-898159DEF7BA}"/>
    <dgm:cxn modelId="{454EB95F-140C-4231-9150-3C027B077C22}" type="presOf" srcId="{DC3A87C1-7712-4743-B713-CE4D5E150E9B}" destId="{916B29DF-649E-4D6B-A68C-C02AF981A78F}" srcOrd="0" destOrd="0" presId="urn:microsoft.com/office/officeart/2017/3/layout/DropPinTimeline"/>
    <dgm:cxn modelId="{BF288E72-5961-4C5C-9DD3-7313B49560B3}" type="presOf" srcId="{F9B0E8E2-98D8-4AAB-96C0-1356561A306D}" destId="{74A358D4-EF91-4046-BF02-246231FC6A03}" srcOrd="0" destOrd="0" presId="urn:microsoft.com/office/officeart/2017/3/layout/DropPinTimeline"/>
    <dgm:cxn modelId="{ACFDD67F-D873-4DCB-8440-1ABC56550F62}" srcId="{F9B0E8E2-98D8-4AAB-96C0-1356561A306D}" destId="{DC3A87C1-7712-4743-B713-CE4D5E150E9B}" srcOrd="3" destOrd="0" parTransId="{695495D4-514C-44B9-B055-1A8F4B0689A0}" sibTransId="{C0A6E440-78DC-4BAD-85D2-323FEEF236EB}"/>
    <dgm:cxn modelId="{89794781-DD4C-4E14-AB1C-5A55A84FE0CB}" srcId="{F9B0E8E2-98D8-4AAB-96C0-1356561A306D}" destId="{B26CA3C8-38C1-4F61-9D0D-B6E90AFE4EB4}" srcOrd="1" destOrd="0" parTransId="{3DDEA8FA-C6E5-4B4C-A04C-DAD0587E4BAA}" sibTransId="{01FACDE0-A1A5-458A-A720-046E7015CC96}"/>
    <dgm:cxn modelId="{09FD2389-5F2D-4092-84E2-D805E0FD164B}" type="presOf" srcId="{9D7E8C17-41A6-4957-A666-A4E10DF7A1FA}" destId="{EDB23B26-76C1-44FE-BED2-82BFEA0F7F23}" srcOrd="0" destOrd="0" presId="urn:microsoft.com/office/officeart/2017/3/layout/DropPinTimeline"/>
    <dgm:cxn modelId="{3E37C689-FCF9-42EC-9F0D-392F64040E07}" type="presOf" srcId="{69EDAAE9-BF29-4BF2-A24B-5F00FE0304D4}" destId="{3EF15103-4474-4F15-9F10-778F0C3D2E1F}" srcOrd="0" destOrd="0" presId="urn:microsoft.com/office/officeart/2017/3/layout/DropPinTimeline"/>
    <dgm:cxn modelId="{A1D84B95-C158-4D71-8741-A65E75ABB358}" type="presOf" srcId="{08E48C79-D909-4587-A01D-0EB388F78AA3}" destId="{CA65EE5B-10D3-4D18-8B32-95201562C283}" srcOrd="0" destOrd="0" presId="urn:microsoft.com/office/officeart/2017/3/layout/DropPinTimeline"/>
    <dgm:cxn modelId="{3FEA79A0-153B-43C5-9D30-F2B37CAAE6AF}" srcId="{F9B0E8E2-98D8-4AAB-96C0-1356561A306D}" destId="{EDA99959-7AC5-480E-A3F4-C63BC79DC5B6}" srcOrd="4" destOrd="0" parTransId="{0A2A82E2-5853-472F-81FF-05E872B64E4B}" sibTransId="{87D461EA-F412-4C25-95E6-4ADA35EFE3E8}"/>
    <dgm:cxn modelId="{C87216B8-BE3F-48C7-93F4-996D1E688C20}" srcId="{F9B0E8E2-98D8-4AAB-96C0-1356561A306D}" destId="{08E48C79-D909-4587-A01D-0EB388F78AA3}" srcOrd="2" destOrd="0" parTransId="{3E24206B-FF4F-41B2-BCE4-9C841B7E8E6B}" sibTransId="{BD7F7C35-0E2E-4239-AFC2-AC54F14B4F93}"/>
    <dgm:cxn modelId="{1E9810CE-3F46-4EA3-9BBB-C9C9BC4FBC33}" srcId="{B26CA3C8-38C1-4F61-9D0D-B6E90AFE4EB4}" destId="{04F5DA86-C337-4326-82CB-80A85F4EAA5A}" srcOrd="0" destOrd="0" parTransId="{85EB93B3-5277-45FB-82F3-DA947696B59D}" sibTransId="{9B2936B6-B6ED-403B-A6DD-82B2511068AE}"/>
    <dgm:cxn modelId="{90A694E8-A91A-4563-AA4C-4F8A15D6BB4A}" type="presOf" srcId="{549E3FAA-95C6-425A-AE2D-621A9F922BEF}" destId="{7C3DF89B-243D-4D2B-A061-F1EE28F94D73}" srcOrd="0" destOrd="0" presId="urn:microsoft.com/office/officeart/2017/3/layout/DropPinTimeline"/>
    <dgm:cxn modelId="{F3054EEE-82A6-4E13-891F-D312610DE909}" type="presOf" srcId="{B26CA3C8-38C1-4F61-9D0D-B6E90AFE4EB4}" destId="{8DFAC57B-43F3-413C-AAE7-ABC95C0BE64B}" srcOrd="0" destOrd="0" presId="urn:microsoft.com/office/officeart/2017/3/layout/DropPinTimeline"/>
    <dgm:cxn modelId="{BC497CEE-CD9B-4409-87FD-E9D650414ED8}" srcId="{DC3A87C1-7712-4743-B713-CE4D5E150E9B}" destId="{549E3FAA-95C6-425A-AE2D-621A9F922BEF}" srcOrd="0" destOrd="0" parTransId="{E9591DE7-4EEF-4B8A-A976-D1F4BB241EEB}" sibTransId="{126876D3-7D1B-4C15-990D-8E668975949C}"/>
    <dgm:cxn modelId="{C932DFF1-2894-434A-B830-7BB851166DA5}" type="presOf" srcId="{61C41BF8-69A5-4868-8545-30EC861A205E}" destId="{FCF56EA3-7F23-41D3-9D61-BE06C3CE7248}" srcOrd="0" destOrd="0" presId="urn:microsoft.com/office/officeart/2017/3/layout/DropPinTimeline"/>
    <dgm:cxn modelId="{89431808-3CD7-48E1-83DA-42B18C3851C3}" type="presParOf" srcId="{74A358D4-EF91-4046-BF02-246231FC6A03}" destId="{7AF56E3B-1F92-4DB3-B3C4-E1CBF50C297F}" srcOrd="0" destOrd="0" presId="urn:microsoft.com/office/officeart/2017/3/layout/DropPinTimeline"/>
    <dgm:cxn modelId="{8F7DA79F-9A83-43AF-8C2B-C72CC62FED19}" type="presParOf" srcId="{74A358D4-EF91-4046-BF02-246231FC6A03}" destId="{CE5002D8-05E0-4B77-9434-6366C470D250}" srcOrd="1" destOrd="0" presId="urn:microsoft.com/office/officeart/2017/3/layout/DropPinTimeline"/>
    <dgm:cxn modelId="{0D8EE2AF-1302-4659-934E-790E499F0CE3}" type="presParOf" srcId="{CE5002D8-05E0-4B77-9434-6366C470D250}" destId="{A90F7BEA-AFFB-4E70-B0FE-E54940D4DC57}" srcOrd="0" destOrd="0" presId="urn:microsoft.com/office/officeart/2017/3/layout/DropPinTimeline"/>
    <dgm:cxn modelId="{E32AEDA1-2B2B-4E8A-867F-30BFAC182E1E}" type="presParOf" srcId="{A90F7BEA-AFFB-4E70-B0FE-E54940D4DC57}" destId="{49B75745-25B5-44F1-B1B2-5802E5BBE8A2}" srcOrd="0" destOrd="0" presId="urn:microsoft.com/office/officeart/2017/3/layout/DropPinTimeline"/>
    <dgm:cxn modelId="{A163D744-5E7A-45E0-80C9-61BDCF1391A3}" type="presParOf" srcId="{A90F7BEA-AFFB-4E70-B0FE-E54940D4DC57}" destId="{4C4C88E6-E184-4B1B-94DA-8751900CC10A}" srcOrd="1" destOrd="0" presId="urn:microsoft.com/office/officeart/2017/3/layout/DropPinTimeline"/>
    <dgm:cxn modelId="{BB509271-73E8-49CB-A428-5E1911BD7897}" type="presParOf" srcId="{4C4C88E6-E184-4B1B-94DA-8751900CC10A}" destId="{E007681D-D8E8-4091-919A-7386F062EE00}" srcOrd="0" destOrd="0" presId="urn:microsoft.com/office/officeart/2017/3/layout/DropPinTimeline"/>
    <dgm:cxn modelId="{989AF6A1-AC1F-46F0-9470-076670EA781E}" type="presParOf" srcId="{4C4C88E6-E184-4B1B-94DA-8751900CC10A}" destId="{1EEE64B0-BC9C-43F5-85B3-6A30D22C3F3C}" srcOrd="1" destOrd="0" presId="urn:microsoft.com/office/officeart/2017/3/layout/DropPinTimeline"/>
    <dgm:cxn modelId="{4A4ACD75-578D-45A0-9181-D1E850B49821}" type="presParOf" srcId="{A90F7BEA-AFFB-4E70-B0FE-E54940D4DC57}" destId="{EDB23B26-76C1-44FE-BED2-82BFEA0F7F23}" srcOrd="2" destOrd="0" presId="urn:microsoft.com/office/officeart/2017/3/layout/DropPinTimeline"/>
    <dgm:cxn modelId="{747FCEB4-7E52-4924-B0F3-E08E533C9583}" type="presParOf" srcId="{A90F7BEA-AFFB-4E70-B0FE-E54940D4DC57}" destId="{FCF56EA3-7F23-41D3-9D61-BE06C3CE7248}" srcOrd="3" destOrd="0" presId="urn:microsoft.com/office/officeart/2017/3/layout/DropPinTimeline"/>
    <dgm:cxn modelId="{3128D791-6B72-4CEF-A5B9-626E7D0B11C0}" type="presParOf" srcId="{A90F7BEA-AFFB-4E70-B0FE-E54940D4DC57}" destId="{5A1F691F-D80D-4E7B-B0DE-7A0B841B41DC}" srcOrd="4" destOrd="0" presId="urn:microsoft.com/office/officeart/2017/3/layout/DropPinTimeline"/>
    <dgm:cxn modelId="{3D045750-F465-40DF-87EC-45704895AE9F}" type="presParOf" srcId="{A90F7BEA-AFFB-4E70-B0FE-E54940D4DC57}" destId="{CD943286-491B-4E54-BD46-6F5E936E41CD}" srcOrd="5" destOrd="0" presId="urn:microsoft.com/office/officeart/2017/3/layout/DropPinTimeline"/>
    <dgm:cxn modelId="{05275E6B-DE96-4B50-A328-5E82235378A3}" type="presParOf" srcId="{CE5002D8-05E0-4B77-9434-6366C470D250}" destId="{3929627B-FEAC-49A3-9883-D28CD8F4CEE5}" srcOrd="1" destOrd="0" presId="urn:microsoft.com/office/officeart/2017/3/layout/DropPinTimeline"/>
    <dgm:cxn modelId="{3C50FAD1-F896-4D83-AFC8-4F0EAFCA9064}" type="presParOf" srcId="{CE5002D8-05E0-4B77-9434-6366C470D250}" destId="{63B69FB3-5C95-4F64-9003-0E6F01463207}" srcOrd="2" destOrd="0" presId="urn:microsoft.com/office/officeart/2017/3/layout/DropPinTimeline"/>
    <dgm:cxn modelId="{0F91AEA5-27B9-41CD-AC1D-81DD93F035BD}" type="presParOf" srcId="{63B69FB3-5C95-4F64-9003-0E6F01463207}" destId="{40F934D9-4F0C-4D0D-84C7-37723F76770F}" srcOrd="0" destOrd="0" presId="urn:microsoft.com/office/officeart/2017/3/layout/DropPinTimeline"/>
    <dgm:cxn modelId="{C36E53B9-5D7E-4B28-BC87-53ADCE373813}" type="presParOf" srcId="{63B69FB3-5C95-4F64-9003-0E6F01463207}" destId="{5A744D6A-1477-41A1-B076-5F2D5FD0CD6C}" srcOrd="1" destOrd="0" presId="urn:microsoft.com/office/officeart/2017/3/layout/DropPinTimeline"/>
    <dgm:cxn modelId="{B050B717-46A6-4D92-9056-DB6FCB228137}" type="presParOf" srcId="{5A744D6A-1477-41A1-B076-5F2D5FD0CD6C}" destId="{5A340615-5C1D-4C61-9F69-E201BF1EDAF8}" srcOrd="0" destOrd="0" presId="urn:microsoft.com/office/officeart/2017/3/layout/DropPinTimeline"/>
    <dgm:cxn modelId="{418D1E2E-68C9-42F6-89D0-EEFEA0006323}" type="presParOf" srcId="{5A744D6A-1477-41A1-B076-5F2D5FD0CD6C}" destId="{69417553-5D74-40D3-B73F-860D4B5F716E}" srcOrd="1" destOrd="0" presId="urn:microsoft.com/office/officeart/2017/3/layout/DropPinTimeline"/>
    <dgm:cxn modelId="{7D37915E-8B64-40CE-AFC8-FEC2281018AA}" type="presParOf" srcId="{63B69FB3-5C95-4F64-9003-0E6F01463207}" destId="{68C641E2-AA28-4FAB-8710-B1B7BF84EC0B}" srcOrd="2" destOrd="0" presId="urn:microsoft.com/office/officeart/2017/3/layout/DropPinTimeline"/>
    <dgm:cxn modelId="{711D02CC-6B2C-42E0-9000-266F4A9895EB}" type="presParOf" srcId="{63B69FB3-5C95-4F64-9003-0E6F01463207}" destId="{8DFAC57B-43F3-413C-AAE7-ABC95C0BE64B}" srcOrd="3" destOrd="0" presId="urn:microsoft.com/office/officeart/2017/3/layout/DropPinTimeline"/>
    <dgm:cxn modelId="{B3B877AE-2D3C-40BC-8B74-7A26BC179395}" type="presParOf" srcId="{63B69FB3-5C95-4F64-9003-0E6F01463207}" destId="{9D0CE6A6-B63C-4EB7-815A-4416C18F6677}" srcOrd="4" destOrd="0" presId="urn:microsoft.com/office/officeart/2017/3/layout/DropPinTimeline"/>
    <dgm:cxn modelId="{E8B7EEDF-A957-45CC-9F30-F396AE424759}" type="presParOf" srcId="{63B69FB3-5C95-4F64-9003-0E6F01463207}" destId="{EB8B37A3-9B22-4BB5-AB28-86D27560AA80}" srcOrd="5" destOrd="0" presId="urn:microsoft.com/office/officeart/2017/3/layout/DropPinTimeline"/>
    <dgm:cxn modelId="{C3DF4752-3A6D-497C-A769-9CDD9164116A}" type="presParOf" srcId="{CE5002D8-05E0-4B77-9434-6366C470D250}" destId="{0FB78EB2-F701-4460-BE66-B10C8484FF82}" srcOrd="3" destOrd="0" presId="urn:microsoft.com/office/officeart/2017/3/layout/DropPinTimeline"/>
    <dgm:cxn modelId="{D143ECC3-380A-4A9F-9AB2-046930AB9966}" type="presParOf" srcId="{CE5002D8-05E0-4B77-9434-6366C470D250}" destId="{1E1F8B51-BC40-473B-9358-D92407982CD3}" srcOrd="4" destOrd="0" presId="urn:microsoft.com/office/officeart/2017/3/layout/DropPinTimeline"/>
    <dgm:cxn modelId="{B4697AB4-EEB8-4966-B71C-D5FE0A78099A}" type="presParOf" srcId="{1E1F8B51-BC40-473B-9358-D92407982CD3}" destId="{2B0F477A-101F-4029-B03A-794DCB84DEA9}" srcOrd="0" destOrd="0" presId="urn:microsoft.com/office/officeart/2017/3/layout/DropPinTimeline"/>
    <dgm:cxn modelId="{7BB697FF-AC9E-4076-9B7E-F78E33B01630}" type="presParOf" srcId="{1E1F8B51-BC40-473B-9358-D92407982CD3}" destId="{269EE273-61D5-420A-9049-CBDED6833373}" srcOrd="1" destOrd="0" presId="urn:microsoft.com/office/officeart/2017/3/layout/DropPinTimeline"/>
    <dgm:cxn modelId="{CF7A51E0-64E3-4316-BAD1-6CAFD6230D48}" type="presParOf" srcId="{269EE273-61D5-420A-9049-CBDED6833373}" destId="{0CE39D71-CF07-417E-BCBF-8F16BB49EBAD}" srcOrd="0" destOrd="0" presId="urn:microsoft.com/office/officeart/2017/3/layout/DropPinTimeline"/>
    <dgm:cxn modelId="{3C114D0A-DE65-44FB-BDB7-46CA160030A5}" type="presParOf" srcId="{269EE273-61D5-420A-9049-CBDED6833373}" destId="{D33C1FD7-A9CE-4735-96AB-68533710D265}" srcOrd="1" destOrd="0" presId="urn:microsoft.com/office/officeart/2017/3/layout/DropPinTimeline"/>
    <dgm:cxn modelId="{D9D7A2F9-1F28-4BDC-966D-6134F7F0E5FF}" type="presParOf" srcId="{1E1F8B51-BC40-473B-9358-D92407982CD3}" destId="{BEB08465-D0F2-453E-80BF-E8FD94DB46E2}" srcOrd="2" destOrd="0" presId="urn:microsoft.com/office/officeart/2017/3/layout/DropPinTimeline"/>
    <dgm:cxn modelId="{3B99D602-1941-4D2E-9CA2-5CB1EBAA8C7E}" type="presParOf" srcId="{1E1F8B51-BC40-473B-9358-D92407982CD3}" destId="{CA65EE5B-10D3-4D18-8B32-95201562C283}" srcOrd="3" destOrd="0" presId="urn:microsoft.com/office/officeart/2017/3/layout/DropPinTimeline"/>
    <dgm:cxn modelId="{A14D36ED-5F4F-4953-91A9-A4F9A47995F8}" type="presParOf" srcId="{1E1F8B51-BC40-473B-9358-D92407982CD3}" destId="{4B4742DD-AB20-4AB3-A197-67CAB5AAC931}" srcOrd="4" destOrd="0" presId="urn:microsoft.com/office/officeart/2017/3/layout/DropPinTimeline"/>
    <dgm:cxn modelId="{6CFBC44F-6C8B-4C54-BA68-7B8F441DB4E4}" type="presParOf" srcId="{1E1F8B51-BC40-473B-9358-D92407982CD3}" destId="{EEE23EE8-071C-4857-8FE0-1DB554BCAED1}" srcOrd="5" destOrd="0" presId="urn:microsoft.com/office/officeart/2017/3/layout/DropPinTimeline"/>
    <dgm:cxn modelId="{B6C61F33-2D0D-45AE-97EC-F8C4DD2C4C5D}" type="presParOf" srcId="{CE5002D8-05E0-4B77-9434-6366C470D250}" destId="{45B305FA-382E-4F08-B03B-EBD7638E9431}" srcOrd="5" destOrd="0" presId="urn:microsoft.com/office/officeart/2017/3/layout/DropPinTimeline"/>
    <dgm:cxn modelId="{B696F4E4-C51D-43DB-BAC8-81AF19528A6C}" type="presParOf" srcId="{CE5002D8-05E0-4B77-9434-6366C470D250}" destId="{0DDE22F5-2EA0-4590-A1ED-8C009E40C080}" srcOrd="6" destOrd="0" presId="urn:microsoft.com/office/officeart/2017/3/layout/DropPinTimeline"/>
    <dgm:cxn modelId="{036631B2-4E10-46C2-B7AA-894AA55E7002}" type="presParOf" srcId="{0DDE22F5-2EA0-4590-A1ED-8C009E40C080}" destId="{CE4B8130-BD0E-4F25-8AF9-B89BC93AED65}" srcOrd="0" destOrd="0" presId="urn:microsoft.com/office/officeart/2017/3/layout/DropPinTimeline"/>
    <dgm:cxn modelId="{C18F13B1-D52B-44E5-A5D3-92C93BC086E7}" type="presParOf" srcId="{0DDE22F5-2EA0-4590-A1ED-8C009E40C080}" destId="{D49539A6-CF48-446C-BC1A-61B63D941D91}" srcOrd="1" destOrd="0" presId="urn:microsoft.com/office/officeart/2017/3/layout/DropPinTimeline"/>
    <dgm:cxn modelId="{F6EBC715-384E-48FD-B81C-B28ABCC100AC}" type="presParOf" srcId="{D49539A6-CF48-446C-BC1A-61B63D941D91}" destId="{E6DBEFC5-4DFE-49BE-B758-6281D1148A58}" srcOrd="0" destOrd="0" presId="urn:microsoft.com/office/officeart/2017/3/layout/DropPinTimeline"/>
    <dgm:cxn modelId="{A13E219A-5F37-4D4B-89D8-70CDAABA4214}" type="presParOf" srcId="{D49539A6-CF48-446C-BC1A-61B63D941D91}" destId="{97C2F919-3E76-4D4E-8A6B-E552A88257BB}" srcOrd="1" destOrd="0" presId="urn:microsoft.com/office/officeart/2017/3/layout/DropPinTimeline"/>
    <dgm:cxn modelId="{CC91032B-B5CE-46CC-AF9C-07FA1B6729E9}" type="presParOf" srcId="{0DDE22F5-2EA0-4590-A1ED-8C009E40C080}" destId="{7C3DF89B-243D-4D2B-A061-F1EE28F94D73}" srcOrd="2" destOrd="0" presId="urn:microsoft.com/office/officeart/2017/3/layout/DropPinTimeline"/>
    <dgm:cxn modelId="{D68D79E3-63C0-43E6-9A65-8A8B624D9A46}" type="presParOf" srcId="{0DDE22F5-2EA0-4590-A1ED-8C009E40C080}" destId="{916B29DF-649E-4D6B-A68C-C02AF981A78F}" srcOrd="3" destOrd="0" presId="urn:microsoft.com/office/officeart/2017/3/layout/DropPinTimeline"/>
    <dgm:cxn modelId="{8A0143D6-4809-4075-8BB7-02CD1D523E85}" type="presParOf" srcId="{0DDE22F5-2EA0-4590-A1ED-8C009E40C080}" destId="{C5F679EE-CD02-436F-BA85-EF6B7FAA6CFE}" srcOrd="4" destOrd="0" presId="urn:microsoft.com/office/officeart/2017/3/layout/DropPinTimeline"/>
    <dgm:cxn modelId="{A8DB2933-D61D-4AB7-8C95-8EF01C91B1D1}" type="presParOf" srcId="{0DDE22F5-2EA0-4590-A1ED-8C009E40C080}" destId="{4EC71DC4-562B-4673-AC40-1D0F05FE4659}" srcOrd="5" destOrd="0" presId="urn:microsoft.com/office/officeart/2017/3/layout/DropPinTimeline"/>
    <dgm:cxn modelId="{0DE0DF06-00B5-450E-8B0B-4813630E0CA3}" type="presParOf" srcId="{CE5002D8-05E0-4B77-9434-6366C470D250}" destId="{C5C6670C-E342-40B4-9461-C678A39BC9BF}" srcOrd="7" destOrd="0" presId="urn:microsoft.com/office/officeart/2017/3/layout/DropPinTimeline"/>
    <dgm:cxn modelId="{B4A8B91A-186C-4E40-B0C0-C3162251F387}" type="presParOf" srcId="{CE5002D8-05E0-4B77-9434-6366C470D250}" destId="{82A5D3C3-86B9-46B9-99F6-FF42C48863F1}" srcOrd="8" destOrd="0" presId="urn:microsoft.com/office/officeart/2017/3/layout/DropPinTimeline"/>
    <dgm:cxn modelId="{D6F34396-27F3-433D-885F-68D5E8953362}" type="presParOf" srcId="{82A5D3C3-86B9-46B9-99F6-FF42C48863F1}" destId="{FD3DC5FF-E39D-4BF7-BB2D-555F7D25E27E}" srcOrd="0" destOrd="0" presId="urn:microsoft.com/office/officeart/2017/3/layout/DropPinTimeline"/>
    <dgm:cxn modelId="{2F1D7B00-50E7-4D08-B87F-2A607A62ED5B}" type="presParOf" srcId="{82A5D3C3-86B9-46B9-99F6-FF42C48863F1}" destId="{E2F59F14-4054-4168-819D-920A1AF95C4C}" srcOrd="1" destOrd="0" presId="urn:microsoft.com/office/officeart/2017/3/layout/DropPinTimeline"/>
    <dgm:cxn modelId="{A098376F-58B2-4358-B71F-B366F24008DA}" type="presParOf" srcId="{E2F59F14-4054-4168-819D-920A1AF95C4C}" destId="{BE68EAF8-DD94-4FA0-8E70-5EED93D1A994}" srcOrd="0" destOrd="0" presId="urn:microsoft.com/office/officeart/2017/3/layout/DropPinTimeline"/>
    <dgm:cxn modelId="{AA231045-932F-45D0-8B39-5A174559B64A}" type="presParOf" srcId="{E2F59F14-4054-4168-819D-920A1AF95C4C}" destId="{8927EB7D-A08E-497D-95A0-3C0ACF6A6D7E}" srcOrd="1" destOrd="0" presId="urn:microsoft.com/office/officeart/2017/3/layout/DropPinTimeline"/>
    <dgm:cxn modelId="{32A47B68-BBA2-4D49-84BF-F4470C208543}" type="presParOf" srcId="{82A5D3C3-86B9-46B9-99F6-FF42C48863F1}" destId="{3EF15103-4474-4F15-9F10-778F0C3D2E1F}" srcOrd="2" destOrd="0" presId="urn:microsoft.com/office/officeart/2017/3/layout/DropPinTimeline"/>
    <dgm:cxn modelId="{41586353-FC99-41F7-9CB7-5799548063DF}" type="presParOf" srcId="{82A5D3C3-86B9-46B9-99F6-FF42C48863F1}" destId="{8561D788-B195-4CA1-B841-AE4511BA43C8}" srcOrd="3" destOrd="0" presId="urn:microsoft.com/office/officeart/2017/3/layout/DropPinTimeline"/>
    <dgm:cxn modelId="{2D814214-FAAA-43F0-96D7-422502BCE23E}" type="presParOf" srcId="{82A5D3C3-86B9-46B9-99F6-FF42C48863F1}" destId="{0A235284-03C4-403D-9A9A-AD366D241C41}" srcOrd="4" destOrd="0" presId="urn:microsoft.com/office/officeart/2017/3/layout/DropPinTimeline"/>
    <dgm:cxn modelId="{845E7CB8-99F7-49AF-9471-7FE1220E77F6}" type="presParOf" srcId="{82A5D3C3-86B9-46B9-99F6-FF42C48863F1}" destId="{164EC882-96BB-4B17-9F5C-6B9F288F65C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56E3B-1F92-4DB3-B3C4-E1CBF50C297F}">
      <dsp:nvSpPr>
        <dsp:cNvPr id="0" name=""/>
        <dsp:cNvSpPr/>
      </dsp:nvSpPr>
      <dsp:spPr>
        <a:xfrm>
          <a:off x="0" y="2123523"/>
          <a:ext cx="981075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007681D-D8E8-4091-919A-7386F062EE00}">
      <dsp:nvSpPr>
        <dsp:cNvPr id="0" name=""/>
        <dsp:cNvSpPr/>
      </dsp:nvSpPr>
      <dsp:spPr>
        <a:xfrm rot="8100000">
          <a:off x="66749" y="489389"/>
          <a:ext cx="312323" cy="31232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E64B0-BC9C-43F5-85B3-6A30D22C3F3C}">
      <dsp:nvSpPr>
        <dsp:cNvPr id="0" name=""/>
        <dsp:cNvSpPr/>
      </dsp:nvSpPr>
      <dsp:spPr>
        <a:xfrm>
          <a:off x="101445" y="524085"/>
          <a:ext cx="242931" cy="2429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DB23B26-76C1-44FE-BED2-82BFEA0F7F23}">
      <dsp:nvSpPr>
        <dsp:cNvPr id="0" name=""/>
        <dsp:cNvSpPr/>
      </dsp:nvSpPr>
      <dsp:spPr>
        <a:xfrm>
          <a:off x="443757" y="866397"/>
          <a:ext cx="2720513" cy="1257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In 1950 Alan Turing published a paper titled “Computing Machinery and Intelligence”  that asked, “Can machines think?”</a:t>
          </a:r>
        </a:p>
      </dsp:txBody>
      <dsp:txXfrm>
        <a:off x="443757" y="866397"/>
        <a:ext cx="2720513" cy="1257125"/>
      </dsp:txXfrm>
    </dsp:sp>
    <dsp:sp modelId="{FCF56EA3-7F23-41D3-9D61-BE06C3CE7248}">
      <dsp:nvSpPr>
        <dsp:cNvPr id="0" name=""/>
        <dsp:cNvSpPr/>
      </dsp:nvSpPr>
      <dsp:spPr>
        <a:xfrm>
          <a:off x="443757" y="424704"/>
          <a:ext cx="2720513" cy="44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1950</a:t>
          </a:r>
        </a:p>
      </dsp:txBody>
      <dsp:txXfrm>
        <a:off x="443757" y="424704"/>
        <a:ext cx="2720513" cy="441692"/>
      </dsp:txXfrm>
    </dsp:sp>
    <dsp:sp modelId="{5A1F691F-D80D-4E7B-B0DE-7A0B841B41DC}">
      <dsp:nvSpPr>
        <dsp:cNvPr id="0" name=""/>
        <dsp:cNvSpPr/>
      </dsp:nvSpPr>
      <dsp:spPr>
        <a:xfrm>
          <a:off x="222911" y="866397"/>
          <a:ext cx="0" cy="1257125"/>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9B75745-25B5-44F1-B1B2-5802E5BBE8A2}">
      <dsp:nvSpPr>
        <dsp:cNvPr id="0" name=""/>
        <dsp:cNvSpPr/>
      </dsp:nvSpPr>
      <dsp:spPr>
        <a:xfrm>
          <a:off x="182267" y="2083770"/>
          <a:ext cx="79504" cy="7950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40615-5C1D-4C61-9F69-E201BF1EDAF8}">
      <dsp:nvSpPr>
        <dsp:cNvPr id="0" name=""/>
        <dsp:cNvSpPr/>
      </dsp:nvSpPr>
      <dsp:spPr>
        <a:xfrm rot="18900000">
          <a:off x="1698972" y="3445333"/>
          <a:ext cx="312323" cy="312323"/>
        </a:xfrm>
        <a:prstGeom prst="teardrop">
          <a:avLst>
            <a:gd name="adj" fmla="val 115000"/>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17553-5D74-40D3-B73F-860D4B5F716E}">
      <dsp:nvSpPr>
        <dsp:cNvPr id="0" name=""/>
        <dsp:cNvSpPr/>
      </dsp:nvSpPr>
      <dsp:spPr>
        <a:xfrm>
          <a:off x="1733669" y="3480029"/>
          <a:ext cx="242931" cy="2429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8C641E2-AA28-4FAB-8710-B1B7BF84EC0B}">
      <dsp:nvSpPr>
        <dsp:cNvPr id="0" name=""/>
        <dsp:cNvSpPr/>
      </dsp:nvSpPr>
      <dsp:spPr>
        <a:xfrm>
          <a:off x="2075980" y="2123523"/>
          <a:ext cx="2720513" cy="1257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 1956 Darthmouth Conference the term ‘AI’ was proposed</a:t>
          </a:r>
        </a:p>
      </dsp:txBody>
      <dsp:txXfrm>
        <a:off x="2075980" y="2123523"/>
        <a:ext cx="2720513" cy="1257125"/>
      </dsp:txXfrm>
    </dsp:sp>
    <dsp:sp modelId="{8DFAC57B-43F3-413C-AAE7-ABC95C0BE64B}">
      <dsp:nvSpPr>
        <dsp:cNvPr id="0" name=""/>
        <dsp:cNvSpPr/>
      </dsp:nvSpPr>
      <dsp:spPr>
        <a:xfrm>
          <a:off x="2075980" y="3380648"/>
          <a:ext cx="2720513" cy="44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1956</a:t>
          </a:r>
        </a:p>
      </dsp:txBody>
      <dsp:txXfrm>
        <a:off x="2075980" y="3380648"/>
        <a:ext cx="2720513" cy="441692"/>
      </dsp:txXfrm>
    </dsp:sp>
    <dsp:sp modelId="{9D0CE6A6-B63C-4EB7-815A-4416C18F6677}">
      <dsp:nvSpPr>
        <dsp:cNvPr id="0" name=""/>
        <dsp:cNvSpPr/>
      </dsp:nvSpPr>
      <dsp:spPr>
        <a:xfrm>
          <a:off x="1855134" y="2123523"/>
          <a:ext cx="0" cy="1257125"/>
        </a:xfrm>
        <a:prstGeom prst="line">
          <a:avLst/>
        </a:prstGeom>
        <a:noFill/>
        <a:ln w="12700" cap="flat" cmpd="sng" algn="ctr">
          <a:solidFill>
            <a:schemeClr val="accent2">
              <a:hueOff val="-363841"/>
              <a:satOff val="-20982"/>
              <a:lumOff val="2157"/>
              <a:alphaOff val="0"/>
            </a:schemeClr>
          </a:solidFill>
          <a:prstDash val="dash"/>
          <a:miter lim="800000"/>
        </a:ln>
        <a:effectLst/>
      </dsp:spPr>
      <dsp:style>
        <a:lnRef idx="1">
          <a:scrgbClr r="0" g="0" b="0"/>
        </a:lnRef>
        <a:fillRef idx="0">
          <a:scrgbClr r="0" g="0" b="0"/>
        </a:fillRef>
        <a:effectRef idx="0">
          <a:scrgbClr r="0" g="0" b="0"/>
        </a:effectRef>
        <a:fontRef idx="minor"/>
      </dsp:style>
    </dsp:sp>
    <dsp:sp modelId="{40F934D9-4F0C-4D0D-84C7-37723F76770F}">
      <dsp:nvSpPr>
        <dsp:cNvPr id="0" name=""/>
        <dsp:cNvSpPr/>
      </dsp:nvSpPr>
      <dsp:spPr>
        <a:xfrm>
          <a:off x="1814491" y="2083770"/>
          <a:ext cx="79504" cy="79504"/>
        </a:xfrm>
        <a:prstGeom prst="ellipse">
          <a:avLst/>
        </a:prstGeom>
        <a:solidFill>
          <a:schemeClr val="accent2">
            <a:hueOff val="-363841"/>
            <a:satOff val="-20982"/>
            <a:lumOff val="215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39D71-CF07-417E-BCBF-8F16BB49EBAD}">
      <dsp:nvSpPr>
        <dsp:cNvPr id="0" name=""/>
        <dsp:cNvSpPr/>
      </dsp:nvSpPr>
      <dsp:spPr>
        <a:xfrm rot="8100000">
          <a:off x="3331195" y="489389"/>
          <a:ext cx="312323" cy="312323"/>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C1FD7-A9CE-4735-96AB-68533710D265}">
      <dsp:nvSpPr>
        <dsp:cNvPr id="0" name=""/>
        <dsp:cNvSpPr/>
      </dsp:nvSpPr>
      <dsp:spPr>
        <a:xfrm>
          <a:off x="3365892" y="524085"/>
          <a:ext cx="242931" cy="2429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EB08465-D0F2-453E-80BF-E8FD94DB46E2}">
      <dsp:nvSpPr>
        <dsp:cNvPr id="0" name=""/>
        <dsp:cNvSpPr/>
      </dsp:nvSpPr>
      <dsp:spPr>
        <a:xfrm>
          <a:off x="3708204" y="866397"/>
          <a:ext cx="2720513" cy="1257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In 1960s and the 1970s, AI research was focused on the development of Knowledge based system and expert systems</a:t>
          </a:r>
        </a:p>
      </dsp:txBody>
      <dsp:txXfrm>
        <a:off x="3708204" y="866397"/>
        <a:ext cx="2720513" cy="1257125"/>
      </dsp:txXfrm>
    </dsp:sp>
    <dsp:sp modelId="{CA65EE5B-10D3-4D18-8B32-95201562C283}">
      <dsp:nvSpPr>
        <dsp:cNvPr id="0" name=""/>
        <dsp:cNvSpPr/>
      </dsp:nvSpPr>
      <dsp:spPr>
        <a:xfrm>
          <a:off x="3708204" y="424704"/>
          <a:ext cx="2720513" cy="44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1960s and the 1970s</a:t>
          </a:r>
        </a:p>
      </dsp:txBody>
      <dsp:txXfrm>
        <a:off x="3708204" y="424704"/>
        <a:ext cx="2720513" cy="441692"/>
      </dsp:txXfrm>
    </dsp:sp>
    <dsp:sp modelId="{4B4742DD-AB20-4AB3-A197-67CAB5AAC931}">
      <dsp:nvSpPr>
        <dsp:cNvPr id="0" name=""/>
        <dsp:cNvSpPr/>
      </dsp:nvSpPr>
      <dsp:spPr>
        <a:xfrm>
          <a:off x="3487357" y="866397"/>
          <a:ext cx="0" cy="1257125"/>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2B0F477A-101F-4029-B03A-794DCB84DEA9}">
      <dsp:nvSpPr>
        <dsp:cNvPr id="0" name=""/>
        <dsp:cNvSpPr/>
      </dsp:nvSpPr>
      <dsp:spPr>
        <a:xfrm>
          <a:off x="3446714" y="2083770"/>
          <a:ext cx="79504" cy="79504"/>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BEFC5-4DFE-49BE-B758-6281D1148A58}">
      <dsp:nvSpPr>
        <dsp:cNvPr id="0" name=""/>
        <dsp:cNvSpPr/>
      </dsp:nvSpPr>
      <dsp:spPr>
        <a:xfrm rot="18900000">
          <a:off x="4963418" y="3445333"/>
          <a:ext cx="312323" cy="312323"/>
        </a:xfrm>
        <a:prstGeom prst="teardrop">
          <a:avLst>
            <a:gd name="adj" fmla="val 115000"/>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2F919-3E76-4D4E-8A6B-E552A88257BB}">
      <dsp:nvSpPr>
        <dsp:cNvPr id="0" name=""/>
        <dsp:cNvSpPr/>
      </dsp:nvSpPr>
      <dsp:spPr>
        <a:xfrm>
          <a:off x="4998115" y="3480029"/>
          <a:ext cx="242931" cy="2429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C3DF89B-243D-4D2B-A061-F1EE28F94D73}">
      <dsp:nvSpPr>
        <dsp:cNvPr id="0" name=""/>
        <dsp:cNvSpPr/>
      </dsp:nvSpPr>
      <dsp:spPr>
        <a:xfrm>
          <a:off x="5340427" y="2123523"/>
          <a:ext cx="2720513" cy="1257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 late 1980s and 1990s , the impact of the back propagation algorithm </a:t>
          </a:r>
        </a:p>
      </dsp:txBody>
      <dsp:txXfrm>
        <a:off x="5340427" y="2123523"/>
        <a:ext cx="2720513" cy="1257125"/>
      </dsp:txXfrm>
    </dsp:sp>
    <dsp:sp modelId="{916B29DF-649E-4D6B-A68C-C02AF981A78F}">
      <dsp:nvSpPr>
        <dsp:cNvPr id="0" name=""/>
        <dsp:cNvSpPr/>
      </dsp:nvSpPr>
      <dsp:spPr>
        <a:xfrm>
          <a:off x="5340427" y="3380648"/>
          <a:ext cx="2720513" cy="44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Late 1980s and 1990s</a:t>
          </a:r>
        </a:p>
      </dsp:txBody>
      <dsp:txXfrm>
        <a:off x="5340427" y="3380648"/>
        <a:ext cx="2720513" cy="441692"/>
      </dsp:txXfrm>
    </dsp:sp>
    <dsp:sp modelId="{C5F679EE-CD02-436F-BA85-EF6B7FAA6CFE}">
      <dsp:nvSpPr>
        <dsp:cNvPr id="0" name=""/>
        <dsp:cNvSpPr/>
      </dsp:nvSpPr>
      <dsp:spPr>
        <a:xfrm>
          <a:off x="5119580" y="2123523"/>
          <a:ext cx="0" cy="1257125"/>
        </a:xfrm>
        <a:prstGeom prst="line">
          <a:avLst/>
        </a:prstGeom>
        <a:noFill/>
        <a:ln w="12700" cap="flat" cmpd="sng" algn="ctr">
          <a:solidFill>
            <a:schemeClr val="accent2">
              <a:hueOff val="-1091522"/>
              <a:satOff val="-62946"/>
              <a:lumOff val="6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CE4B8130-BD0E-4F25-8AF9-B89BC93AED65}">
      <dsp:nvSpPr>
        <dsp:cNvPr id="0" name=""/>
        <dsp:cNvSpPr/>
      </dsp:nvSpPr>
      <dsp:spPr>
        <a:xfrm>
          <a:off x="5078937" y="2083770"/>
          <a:ext cx="79504" cy="79504"/>
        </a:xfrm>
        <a:prstGeom prst="ellipse">
          <a:avLst/>
        </a:prstGeom>
        <a:solidFill>
          <a:schemeClr val="accent2">
            <a:hueOff val="-1091522"/>
            <a:satOff val="-62946"/>
            <a:lumOff val="6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8EAF8-DD94-4FA0-8E70-5EED93D1A994}">
      <dsp:nvSpPr>
        <dsp:cNvPr id="0" name=""/>
        <dsp:cNvSpPr/>
      </dsp:nvSpPr>
      <dsp:spPr>
        <a:xfrm rot="8100000">
          <a:off x="6595642" y="489389"/>
          <a:ext cx="312323" cy="312323"/>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7EB7D-A08E-497D-95A0-3C0ACF6A6D7E}">
      <dsp:nvSpPr>
        <dsp:cNvPr id="0" name=""/>
        <dsp:cNvSpPr/>
      </dsp:nvSpPr>
      <dsp:spPr>
        <a:xfrm>
          <a:off x="6630338" y="524085"/>
          <a:ext cx="242931" cy="24293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EF15103-4474-4F15-9F10-778F0C3D2E1F}">
      <dsp:nvSpPr>
        <dsp:cNvPr id="0" name=""/>
        <dsp:cNvSpPr/>
      </dsp:nvSpPr>
      <dsp:spPr>
        <a:xfrm>
          <a:off x="6972650" y="866397"/>
          <a:ext cx="2720513" cy="1257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Until Now: Machine Learning, Deep Learning, Natural Language Processing, ChatGPT and many more</a:t>
          </a:r>
        </a:p>
      </dsp:txBody>
      <dsp:txXfrm>
        <a:off x="6972650" y="866397"/>
        <a:ext cx="2720513" cy="1257125"/>
      </dsp:txXfrm>
    </dsp:sp>
    <dsp:sp modelId="{8561D788-B195-4CA1-B841-AE4511BA43C8}">
      <dsp:nvSpPr>
        <dsp:cNvPr id="0" name=""/>
        <dsp:cNvSpPr/>
      </dsp:nvSpPr>
      <dsp:spPr>
        <a:xfrm>
          <a:off x="6972650" y="424704"/>
          <a:ext cx="2720513" cy="44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2023</a:t>
          </a:r>
        </a:p>
      </dsp:txBody>
      <dsp:txXfrm>
        <a:off x="6972650" y="424704"/>
        <a:ext cx="2720513" cy="441692"/>
      </dsp:txXfrm>
    </dsp:sp>
    <dsp:sp modelId="{0A235284-03C4-403D-9A9A-AD366D241C41}">
      <dsp:nvSpPr>
        <dsp:cNvPr id="0" name=""/>
        <dsp:cNvSpPr/>
      </dsp:nvSpPr>
      <dsp:spPr>
        <a:xfrm>
          <a:off x="6751803" y="866397"/>
          <a:ext cx="0" cy="1257125"/>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FD3DC5FF-E39D-4BF7-BB2D-555F7D25E27E}">
      <dsp:nvSpPr>
        <dsp:cNvPr id="0" name=""/>
        <dsp:cNvSpPr/>
      </dsp:nvSpPr>
      <dsp:spPr>
        <a:xfrm>
          <a:off x="6711160" y="2083770"/>
          <a:ext cx="79504" cy="79504"/>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23090-454F-44E3-A4E4-2433AC9EA450}"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92B21-61B0-4D4C-A9CC-AF414453E077}" type="slidenum">
              <a:rPr lang="en-US" smtClean="0"/>
              <a:t>‹#›</a:t>
            </a:fld>
            <a:endParaRPr lang="en-US"/>
          </a:p>
        </p:txBody>
      </p:sp>
    </p:spTree>
    <p:extLst>
      <p:ext uri="{BB962C8B-B14F-4D97-AF65-F5344CB8AC3E}">
        <p14:creationId xmlns:p14="http://schemas.microsoft.com/office/powerpoint/2010/main" val="344735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73EA-A4C1-FABE-F041-F96E42B222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484274-DF1C-C974-9A1D-BD62FCCF4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742518-FA62-A04E-B7B5-614149C950DA}"/>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A53E27F1-1742-2E0B-113F-883F61264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6EBDA-55AF-CA0F-20C9-97A44507DEC7}"/>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342337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63E1-FE2E-55AD-A4AD-0230EB44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44BEA4-EA83-5C4F-27BE-FEB1A547F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00B4D-97E4-3889-89BF-E8463951725B}"/>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D5E98EBD-C532-1ECB-006E-F733F0DC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C185-2DE5-2899-1D12-BEA358125A9A}"/>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3864366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EB31C-DA9C-3252-DC16-DA65C97586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62D35-68F4-D1C8-7305-ED68C22D4B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35A29-842D-B5E7-37AD-2521A2177BF9}"/>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B1D8671A-A484-0C01-B9FA-AECD137F6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1A7C1-0B9D-0805-70AB-F774201E6B28}"/>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72573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8250-9848-F985-FE8E-0549713D37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0C3A5-B040-9F2D-4BD0-88DAE3E57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CD51A-1DB5-1105-6C6B-01FF5CD65024}"/>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5B33F211-580E-8D9C-474F-ED6BDEFBC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F9962-5366-52EE-1D63-A6C2DFC59630}"/>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196974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E1BA-7747-9CEB-2EFE-777BBB7C9D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4F762E-52BC-1E7C-5809-56DB241D2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2BCCB-4C59-BD53-963C-6D74511C682D}"/>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9ABB08C6-BABB-9A57-037E-D99DB0DAF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1F03A-EC44-08CE-9DC4-86038DDA1E00}"/>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7499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D966-5EF2-35AA-00E6-B0F7BEDBD8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CB8C57-2B2F-F4F7-E4EB-45118F237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7B043D-AB62-80B9-051F-6970C9F00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C23A0C-DEA8-A373-DB1C-3D50783CF502}"/>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6" name="Footer Placeholder 5">
            <a:extLst>
              <a:ext uri="{FF2B5EF4-FFF2-40B4-BE49-F238E27FC236}">
                <a16:creationId xmlns:a16="http://schemas.microsoft.com/office/drawing/2014/main" id="{BF8F1B40-DAF9-133F-A9DF-EC1AC0B03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7BB1F-B898-1DD8-3C70-E0C253040111}"/>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136928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3FD3-11F5-F3D2-BF7E-609A33CBC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170F1D-C78B-4E45-3CB8-6B0F37734E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DC974-3A7E-7308-D131-FAF6834C5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56A4B-5C8B-B45D-685D-0CDB8D27D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6061B-8459-107D-0AD2-B3AEA1AD0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6BA722-E4F8-C252-062A-1A6DBB1CE8D2}"/>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8" name="Footer Placeholder 7">
            <a:extLst>
              <a:ext uri="{FF2B5EF4-FFF2-40B4-BE49-F238E27FC236}">
                <a16:creationId xmlns:a16="http://schemas.microsoft.com/office/drawing/2014/main" id="{E6B9FA31-1EEE-679C-8A0D-48F1DF525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D77882-EB0F-22F2-C225-B6D19900FEC8}"/>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179556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F551-741C-AA8D-C9E4-BFB314C87A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1D45A1-C0B7-3034-19CF-7FCCF6DE2F7F}"/>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4" name="Footer Placeholder 3">
            <a:extLst>
              <a:ext uri="{FF2B5EF4-FFF2-40B4-BE49-F238E27FC236}">
                <a16:creationId xmlns:a16="http://schemas.microsoft.com/office/drawing/2014/main" id="{82F25B6A-A9F3-9A9A-84D2-D32B45E29C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27CF45-1D13-1BB7-3E15-6586A36F0EC8}"/>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377243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B5A27-A646-DFDB-570A-EC1D3DD88D0C}"/>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3" name="Footer Placeholder 2">
            <a:extLst>
              <a:ext uri="{FF2B5EF4-FFF2-40B4-BE49-F238E27FC236}">
                <a16:creationId xmlns:a16="http://schemas.microsoft.com/office/drawing/2014/main" id="{4D1BD55A-928B-D9C8-D857-A2D9513812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CF0D9F-6C7E-1BBF-E9F6-AB21681067FA}"/>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181655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1C81-87CF-6AA8-963D-53DA64FEB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C9A491-B1CE-94D8-52C5-5E8C0BD03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8EEE4D-CF14-CB59-E52C-8C406BC51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F663D-F4D2-28B3-375E-85C19ADDEAF7}"/>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6" name="Footer Placeholder 5">
            <a:extLst>
              <a:ext uri="{FF2B5EF4-FFF2-40B4-BE49-F238E27FC236}">
                <a16:creationId xmlns:a16="http://schemas.microsoft.com/office/drawing/2014/main" id="{D870B73B-3CC0-9A62-4549-179871283A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8AA16-AF69-220B-BEE1-0C09C1AEAB92}"/>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196800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4E25-1B53-D9EA-C130-89380AE7A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721D6C-9E3B-E788-9336-2E1B60142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FD15F-50F2-5789-7AC9-17E9DE206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DB6D5-7A19-7762-D28C-92297D2E7FC5}"/>
              </a:ext>
            </a:extLst>
          </p:cNvPr>
          <p:cNvSpPr>
            <a:spLocks noGrp="1"/>
          </p:cNvSpPr>
          <p:nvPr>
            <p:ph type="dt" sz="half" idx="10"/>
          </p:nvPr>
        </p:nvSpPr>
        <p:spPr/>
        <p:txBody>
          <a:bodyPr/>
          <a:lstStyle/>
          <a:p>
            <a:fld id="{D0C7F0B8-F773-409B-8A11-78FD3A1ABCFD}" type="datetimeFigureOut">
              <a:rPr lang="en-US" smtClean="0"/>
              <a:t>8/25/2023</a:t>
            </a:fld>
            <a:endParaRPr lang="en-US"/>
          </a:p>
        </p:txBody>
      </p:sp>
      <p:sp>
        <p:nvSpPr>
          <p:cNvPr id="6" name="Footer Placeholder 5">
            <a:extLst>
              <a:ext uri="{FF2B5EF4-FFF2-40B4-BE49-F238E27FC236}">
                <a16:creationId xmlns:a16="http://schemas.microsoft.com/office/drawing/2014/main" id="{29537F91-029F-D7DA-213D-AD6FFCC47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0F87E-40D5-0446-B259-2AE57DCBD9C6}"/>
              </a:ext>
            </a:extLst>
          </p:cNvPr>
          <p:cNvSpPr>
            <a:spLocks noGrp="1"/>
          </p:cNvSpPr>
          <p:nvPr>
            <p:ph type="sldNum" sz="quarter" idx="12"/>
          </p:nvPr>
        </p:nvSpPr>
        <p:spPr/>
        <p:txBody>
          <a:bodyPr/>
          <a:lstStyle/>
          <a:p>
            <a:fld id="{C065838B-8030-453F-957D-94476555DFC0}" type="slidenum">
              <a:rPr lang="en-US" smtClean="0"/>
              <a:t>‹#›</a:t>
            </a:fld>
            <a:endParaRPr lang="en-US"/>
          </a:p>
        </p:txBody>
      </p:sp>
    </p:spTree>
    <p:extLst>
      <p:ext uri="{BB962C8B-B14F-4D97-AF65-F5344CB8AC3E}">
        <p14:creationId xmlns:p14="http://schemas.microsoft.com/office/powerpoint/2010/main" val="313934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148A0-5106-03A1-FD02-048DFF1D3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F0379D-3524-3A97-9C4D-30E1E3455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AE14A-6CFD-836D-D25B-CA0813AA2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7F0B8-F773-409B-8A11-78FD3A1ABCFD}" type="datetimeFigureOut">
              <a:rPr lang="en-US" smtClean="0"/>
              <a:t>8/25/2023</a:t>
            </a:fld>
            <a:endParaRPr lang="en-US"/>
          </a:p>
        </p:txBody>
      </p:sp>
      <p:sp>
        <p:nvSpPr>
          <p:cNvPr id="5" name="Footer Placeholder 4">
            <a:extLst>
              <a:ext uri="{FF2B5EF4-FFF2-40B4-BE49-F238E27FC236}">
                <a16:creationId xmlns:a16="http://schemas.microsoft.com/office/drawing/2014/main" id="{982EEDC8-601F-EF04-A6E3-8AE085510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CE0522-D121-1AE5-8D09-B639BB3110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5838B-8030-453F-957D-94476555DFC0}" type="slidenum">
              <a:rPr lang="en-US" smtClean="0"/>
              <a:t>‹#›</a:t>
            </a:fld>
            <a:endParaRPr lang="en-US"/>
          </a:p>
        </p:txBody>
      </p:sp>
    </p:spTree>
    <p:extLst>
      <p:ext uri="{BB962C8B-B14F-4D97-AF65-F5344CB8AC3E}">
        <p14:creationId xmlns:p14="http://schemas.microsoft.com/office/powerpoint/2010/main" val="261602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blog.google/technology/ai/google-bard-updates-io-2023/" TargetMode="External"/><Relationship Id="rId5" Type="http://schemas.openxmlformats.org/officeDocument/2006/relationships/hyperlink" Target="https://crfm.stanford.edu/2023/03/13/alpaca.html" TargetMode="Externa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blog.google/technology/ai/google-bard-updates-io-2023/" TargetMode="External"/><Relationship Id="rId2" Type="http://schemas.openxmlformats.org/officeDocument/2006/relationships/hyperlink" Target="https://crfm.stanford.edu/2023/03/13/alpaca.html" TargetMode="External"/><Relationship Id="rId1" Type="http://schemas.openxmlformats.org/officeDocument/2006/relationships/slideLayout" Target="../slideLayouts/slideLayout2.xml"/><Relationship Id="rId5" Type="http://schemas.openxmlformats.org/officeDocument/2006/relationships/hyperlink" Target="https://www.simplilearn.com/future-of-artificial-intelligence-article#:~:text=leap%20of%20faith.-,Future%20of%20Artificial%20Intelligence,healthcare%2C%20banking%2C%20and%20transportation" TargetMode="External"/><Relationship Id="rId4" Type="http://schemas.openxmlformats.org/officeDocument/2006/relationships/hyperlink" Target="https://www.forbes.com/sites/bernardmarr/2023/06/02/the-15-biggest-risks-of-artificial-intelligence/?sh=62915ca27066"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26">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DA6B34B-CE94-4202-BC3B-FF502269932A}"/>
              </a:ext>
            </a:extLst>
          </p:cNvPr>
          <p:cNvSpPr txBox="1">
            <a:spLocks/>
          </p:cNvSpPr>
          <p:nvPr/>
        </p:nvSpPr>
        <p:spPr>
          <a:xfrm>
            <a:off x="1137036" y="741082"/>
            <a:ext cx="10005161" cy="94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br>
              <a:rPr lang="en-US" sz="1800" b="1" kern="1200">
                <a:solidFill>
                  <a:schemeClr val="tx1"/>
                </a:solidFill>
                <a:latin typeface="+mj-lt"/>
                <a:ea typeface="+mj-ea"/>
                <a:cs typeface="+mj-cs"/>
              </a:rPr>
            </a:br>
            <a:r>
              <a:rPr lang="en-US" sz="1800" b="1" kern="1200">
                <a:solidFill>
                  <a:schemeClr val="tx1"/>
                </a:solidFill>
                <a:latin typeface="+mj-lt"/>
                <a:ea typeface="+mj-ea"/>
                <a:cs typeface="+mj-cs"/>
              </a:rPr>
              <a:t>University of Nebraska-Lincoln</a:t>
            </a:r>
            <a:br>
              <a:rPr lang="en-US" sz="1800" b="1" kern="1200">
                <a:solidFill>
                  <a:schemeClr val="tx1"/>
                </a:solidFill>
                <a:latin typeface="+mj-lt"/>
                <a:ea typeface="+mj-ea"/>
                <a:cs typeface="+mj-cs"/>
              </a:rPr>
            </a:br>
            <a:endParaRPr lang="en-US" sz="1800" kern="1200">
              <a:solidFill>
                <a:schemeClr val="tx1"/>
              </a:solidFill>
              <a:latin typeface="+mj-lt"/>
              <a:ea typeface="+mj-ea"/>
              <a:cs typeface="+mj-cs"/>
            </a:endParaRPr>
          </a:p>
        </p:txBody>
      </p:sp>
      <p:sp>
        <p:nvSpPr>
          <p:cNvPr id="5129" name="Freeform: Shape 5128">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2">
            <a:extLst>
              <a:ext uri="{FF2B5EF4-FFF2-40B4-BE49-F238E27FC236}">
                <a16:creationId xmlns:a16="http://schemas.microsoft.com/office/drawing/2014/main" id="{D418A519-47E6-4011-AD61-95D6961ECE98}"/>
              </a:ext>
            </a:extLst>
          </p:cNvPr>
          <p:cNvSpPr txBox="1">
            <a:spLocks/>
          </p:cNvSpPr>
          <p:nvPr/>
        </p:nvSpPr>
        <p:spPr>
          <a:xfrm>
            <a:off x="2748951" y="4191998"/>
            <a:ext cx="6414697" cy="1827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40080">
              <a:spcBef>
                <a:spcPts val="700"/>
              </a:spcBef>
              <a:buNone/>
            </a:pPr>
            <a:r>
              <a:rPr lang="en-US" sz="1400" kern="1200" dirty="0">
                <a:solidFill>
                  <a:schemeClr val="tx1"/>
                </a:solidFill>
                <a:latin typeface="+mn-lt"/>
                <a:ea typeface="+mn-ea"/>
                <a:cs typeface="+mn-cs"/>
              </a:rPr>
              <a:t>Adarsha Bhattarai and Dongming Peng</a:t>
            </a:r>
          </a:p>
          <a:p>
            <a:pPr marL="0" indent="0" algn="ctr" defTabSz="640080">
              <a:spcBef>
                <a:spcPts val="700"/>
              </a:spcBef>
              <a:buNone/>
            </a:pPr>
            <a:endParaRPr lang="en-US" sz="1960" b="1" kern="1200" dirty="0">
              <a:solidFill>
                <a:schemeClr val="tx1"/>
              </a:solidFill>
              <a:latin typeface="+mn-lt"/>
              <a:ea typeface="+mn-ea"/>
              <a:cs typeface="+mn-cs"/>
            </a:endParaRPr>
          </a:p>
          <a:p>
            <a:pPr marL="0" indent="0" algn="ctr" defTabSz="640080">
              <a:lnSpc>
                <a:spcPct val="100000"/>
              </a:lnSpc>
              <a:spcBef>
                <a:spcPts val="0"/>
              </a:spcBef>
              <a:buNone/>
            </a:pPr>
            <a:r>
              <a:rPr lang="en-US" sz="1260" dirty="0"/>
              <a:t>Department of Electrical and Computer Engineering</a:t>
            </a:r>
          </a:p>
          <a:p>
            <a:pPr marL="0" indent="0" algn="ctr" defTabSz="640080">
              <a:lnSpc>
                <a:spcPct val="100000"/>
              </a:lnSpc>
              <a:spcBef>
                <a:spcPts val="0"/>
              </a:spcBef>
              <a:buNone/>
            </a:pPr>
            <a:r>
              <a:rPr lang="en-US" sz="1260" kern="1200" dirty="0">
                <a:solidFill>
                  <a:schemeClr val="tx1"/>
                </a:solidFill>
                <a:latin typeface="+mn-lt"/>
                <a:ea typeface="+mn-ea"/>
                <a:cs typeface="+mn-cs"/>
              </a:rPr>
              <a:t>University of Nebraska-Lincoln</a:t>
            </a:r>
          </a:p>
          <a:p>
            <a:pPr marL="0" indent="0" algn="ctr" defTabSz="640080">
              <a:lnSpc>
                <a:spcPct val="100000"/>
              </a:lnSpc>
              <a:spcBef>
                <a:spcPts val="0"/>
              </a:spcBef>
              <a:buNone/>
            </a:pPr>
            <a:endParaRPr lang="en-US" sz="1260" kern="1200" dirty="0">
              <a:solidFill>
                <a:schemeClr val="tx1"/>
              </a:solidFill>
              <a:latin typeface="+mn-lt"/>
              <a:ea typeface="+mn-ea"/>
              <a:cs typeface="+mn-cs"/>
            </a:endParaRPr>
          </a:p>
          <a:p>
            <a:pPr marL="0" indent="0" algn="ctr" defTabSz="640080">
              <a:lnSpc>
                <a:spcPct val="100000"/>
              </a:lnSpc>
              <a:spcBef>
                <a:spcPts val="0"/>
              </a:spcBef>
              <a:buNone/>
            </a:pPr>
            <a:endParaRPr lang="en-US" sz="1260" kern="1200" dirty="0">
              <a:solidFill>
                <a:schemeClr val="tx1"/>
              </a:solidFill>
              <a:latin typeface="+mn-lt"/>
              <a:ea typeface="+mn-ea"/>
              <a:cs typeface="+mn-cs"/>
            </a:endParaRPr>
          </a:p>
          <a:p>
            <a:pPr marL="0" indent="0" algn="ctr" defTabSz="640080">
              <a:spcBef>
                <a:spcPts val="0"/>
              </a:spcBef>
              <a:buNone/>
            </a:pPr>
            <a:r>
              <a:rPr lang="en-US" sz="1260" b="1" kern="1200" dirty="0">
                <a:solidFill>
                  <a:schemeClr val="tx1"/>
                </a:solidFill>
                <a:latin typeface="+mn-lt"/>
                <a:ea typeface="+mn-ea"/>
                <a:cs typeface="+mn-cs"/>
              </a:rPr>
              <a:t>26 August 2023</a:t>
            </a:r>
            <a:endParaRPr lang="en-US" sz="1800" b="1" dirty="0"/>
          </a:p>
        </p:txBody>
      </p:sp>
      <p:pic>
        <p:nvPicPr>
          <p:cNvPr id="5122" name="Picture 2" descr="University of Nebraska-Lincoln (@UNLincoln) | Twitter">
            <a:extLst>
              <a:ext uri="{FF2B5EF4-FFF2-40B4-BE49-F238E27FC236}">
                <a16:creationId xmlns:a16="http://schemas.microsoft.com/office/drawing/2014/main" id="{3058F48B-F053-42BC-B1AF-06EAB7033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905" y="2057929"/>
            <a:ext cx="748381" cy="748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7679F-56E7-DBD8-6378-42777DFDDB95}"/>
              </a:ext>
            </a:extLst>
          </p:cNvPr>
          <p:cNvSpPr txBox="1"/>
          <p:nvPr/>
        </p:nvSpPr>
        <p:spPr>
          <a:xfrm>
            <a:off x="3283509" y="3173551"/>
            <a:ext cx="5459174" cy="686342"/>
          </a:xfrm>
          <a:prstGeom prst="rect">
            <a:avLst/>
          </a:prstGeom>
          <a:noFill/>
        </p:spPr>
        <p:txBody>
          <a:bodyPr wrap="square">
            <a:spAutoFit/>
          </a:bodyPr>
          <a:lstStyle/>
          <a:p>
            <a:pPr algn="ctr" defTabSz="640080">
              <a:spcAft>
                <a:spcPts val="600"/>
              </a:spcAft>
            </a:pPr>
            <a:r>
              <a:rPr lang="en-US" sz="1680" b="1" kern="1200">
                <a:solidFill>
                  <a:schemeClr val="tx1"/>
                </a:solidFill>
                <a:latin typeface="+mn-lt"/>
                <a:ea typeface="+mn-ea"/>
                <a:cs typeface="+mn-cs"/>
              </a:rPr>
              <a:t>A Brief Introduction to AI Fundamentals and Algorithms --</a:t>
            </a:r>
          </a:p>
          <a:p>
            <a:pPr algn="ctr" defTabSz="640080">
              <a:spcAft>
                <a:spcPts val="600"/>
              </a:spcAft>
            </a:pPr>
            <a:r>
              <a:rPr lang="en-US" sz="1680" b="1" kern="1200">
                <a:solidFill>
                  <a:schemeClr val="tx1"/>
                </a:solidFill>
                <a:latin typeface="+mn-lt"/>
                <a:ea typeface="+mn-ea"/>
                <a:cs typeface="+mn-cs"/>
              </a:rPr>
              <a:t>the Application and Impacts on Translation</a:t>
            </a:r>
            <a:endParaRPr lang="en-US" sz="2400" b="1"/>
          </a:p>
        </p:txBody>
      </p:sp>
    </p:spTree>
    <p:extLst>
      <p:ext uri="{BB962C8B-B14F-4D97-AF65-F5344CB8AC3E}">
        <p14:creationId xmlns:p14="http://schemas.microsoft.com/office/powerpoint/2010/main" val="351593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F6FD8B-D9D9-3FF3-4352-68EC0C6A26C3}"/>
              </a:ext>
            </a:extLst>
          </p:cNvPr>
          <p:cNvSpPr>
            <a:spLocks noGrp="1"/>
          </p:cNvSpPr>
          <p:nvPr>
            <p:ph type="title"/>
          </p:nvPr>
        </p:nvSpPr>
        <p:spPr>
          <a:xfrm>
            <a:off x="1137036" y="548640"/>
            <a:ext cx="9543405" cy="1188720"/>
          </a:xfrm>
        </p:spPr>
        <p:txBody>
          <a:bodyPr>
            <a:normAutofit/>
          </a:bodyPr>
          <a:lstStyle/>
          <a:p>
            <a:r>
              <a:rPr lang="en-US" dirty="0"/>
              <a:t>MIT-BIH Arrhythmia Database</a:t>
            </a:r>
            <a:endParaRPr lang="en-US"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2771B2-A586-0C31-F827-002D7B5F150B}"/>
              </a:ext>
            </a:extLst>
          </p:cNvPr>
          <p:cNvPicPr>
            <a:picLocks noChangeAspect="1"/>
          </p:cNvPicPr>
          <p:nvPr/>
        </p:nvPicPr>
        <p:blipFill>
          <a:blip r:embed="rId2"/>
          <a:stretch>
            <a:fillRect/>
          </a:stretch>
        </p:blipFill>
        <p:spPr>
          <a:xfrm>
            <a:off x="562659" y="2469158"/>
            <a:ext cx="10083702" cy="1758690"/>
          </a:xfrm>
          <a:prstGeom prst="rect">
            <a:avLst/>
          </a:prstGeom>
        </p:spPr>
      </p:pic>
      <p:pic>
        <p:nvPicPr>
          <p:cNvPr id="5" name="Picture 4">
            <a:extLst>
              <a:ext uri="{FF2B5EF4-FFF2-40B4-BE49-F238E27FC236}">
                <a16:creationId xmlns:a16="http://schemas.microsoft.com/office/drawing/2014/main" id="{7E86FF7A-5241-ECC6-9ECC-B53B836BF0A7}"/>
              </a:ext>
            </a:extLst>
          </p:cNvPr>
          <p:cNvPicPr>
            <a:picLocks noChangeAspect="1"/>
          </p:cNvPicPr>
          <p:nvPr/>
        </p:nvPicPr>
        <p:blipFill>
          <a:blip r:embed="rId3"/>
          <a:stretch>
            <a:fillRect/>
          </a:stretch>
        </p:blipFill>
        <p:spPr>
          <a:xfrm>
            <a:off x="562661" y="3774558"/>
            <a:ext cx="10388874" cy="1717715"/>
          </a:xfrm>
          <a:prstGeom prst="rect">
            <a:avLst/>
          </a:prstGeom>
        </p:spPr>
      </p:pic>
      <p:pic>
        <p:nvPicPr>
          <p:cNvPr id="6" name="Picture 5">
            <a:extLst>
              <a:ext uri="{FF2B5EF4-FFF2-40B4-BE49-F238E27FC236}">
                <a16:creationId xmlns:a16="http://schemas.microsoft.com/office/drawing/2014/main" id="{93EE30F5-0B5F-5426-B46F-8627D6FE8566}"/>
              </a:ext>
            </a:extLst>
          </p:cNvPr>
          <p:cNvPicPr>
            <a:picLocks noChangeAspect="1"/>
          </p:cNvPicPr>
          <p:nvPr/>
        </p:nvPicPr>
        <p:blipFill>
          <a:blip r:embed="rId4"/>
          <a:stretch>
            <a:fillRect/>
          </a:stretch>
        </p:blipFill>
        <p:spPr>
          <a:xfrm>
            <a:off x="692978" y="4967506"/>
            <a:ext cx="9878957" cy="1717715"/>
          </a:xfrm>
          <a:prstGeom prst="rect">
            <a:avLst/>
          </a:prstGeom>
        </p:spPr>
      </p:pic>
      <p:sp>
        <p:nvSpPr>
          <p:cNvPr id="9" name="TextBox 8">
            <a:extLst>
              <a:ext uri="{FF2B5EF4-FFF2-40B4-BE49-F238E27FC236}">
                <a16:creationId xmlns:a16="http://schemas.microsoft.com/office/drawing/2014/main" id="{8CC67E8E-0FC6-3B85-F839-09367E84E30D}"/>
              </a:ext>
            </a:extLst>
          </p:cNvPr>
          <p:cNvSpPr txBox="1"/>
          <p:nvPr/>
        </p:nvSpPr>
        <p:spPr>
          <a:xfrm>
            <a:off x="5401250" y="6580997"/>
            <a:ext cx="6097772" cy="276999"/>
          </a:xfrm>
          <a:prstGeom prst="rect">
            <a:avLst/>
          </a:prstGeom>
          <a:noFill/>
        </p:spPr>
        <p:txBody>
          <a:bodyPr wrap="square">
            <a:spAutoFit/>
          </a:bodyPr>
          <a:lstStyle/>
          <a:p>
            <a:r>
              <a:rPr lang="en-US" sz="1200" dirty="0"/>
              <a:t>https://archive.physionet.</a:t>
            </a:r>
            <a:r>
              <a:rPr lang="en-US" sz="1050" dirty="0"/>
              <a:t>org</a:t>
            </a:r>
            <a:r>
              <a:rPr lang="en-US" sz="1200" dirty="0"/>
              <a:t>/cgi-bin/atm/ATM</a:t>
            </a:r>
          </a:p>
        </p:txBody>
      </p:sp>
    </p:spTree>
    <p:extLst>
      <p:ext uri="{BB962C8B-B14F-4D97-AF65-F5344CB8AC3E}">
        <p14:creationId xmlns:p14="http://schemas.microsoft.com/office/powerpoint/2010/main" val="223247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D9BF48-4871-4DA0-9F48-B76AF6E7AE0A}"/>
              </a:ext>
            </a:extLst>
          </p:cNvPr>
          <p:cNvSpPr>
            <a:spLocks noGrp="1"/>
          </p:cNvSpPr>
          <p:nvPr>
            <p:ph type="title"/>
          </p:nvPr>
        </p:nvSpPr>
        <p:spPr>
          <a:xfrm>
            <a:off x="1137036" y="548640"/>
            <a:ext cx="9543405" cy="1188720"/>
          </a:xfrm>
        </p:spPr>
        <p:txBody>
          <a:bodyPr>
            <a:normAutofit/>
          </a:bodyPr>
          <a:lstStyle/>
          <a:p>
            <a:r>
              <a:rPr lang="en-US" dirty="0"/>
              <a:t>Power System Dataset</a:t>
            </a:r>
            <a:endParaRPr lang="en-US"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9251CB-87FE-1E74-5434-AE835F76CF07}"/>
              </a:ext>
            </a:extLst>
          </p:cNvPr>
          <p:cNvPicPr>
            <a:picLocks noChangeAspect="1"/>
          </p:cNvPicPr>
          <p:nvPr/>
        </p:nvPicPr>
        <p:blipFill>
          <a:blip r:embed="rId2"/>
          <a:stretch>
            <a:fillRect/>
          </a:stretch>
        </p:blipFill>
        <p:spPr>
          <a:xfrm>
            <a:off x="1033534" y="2365635"/>
            <a:ext cx="10124932" cy="1325563"/>
          </a:xfrm>
          <a:prstGeom prst="rect">
            <a:avLst/>
          </a:prstGeom>
        </p:spPr>
      </p:pic>
      <p:pic>
        <p:nvPicPr>
          <p:cNvPr id="5" name="Picture 4">
            <a:extLst>
              <a:ext uri="{FF2B5EF4-FFF2-40B4-BE49-F238E27FC236}">
                <a16:creationId xmlns:a16="http://schemas.microsoft.com/office/drawing/2014/main" id="{AAE96A35-5B2C-E19C-D5E1-688D9C567D53}"/>
              </a:ext>
            </a:extLst>
          </p:cNvPr>
          <p:cNvPicPr>
            <a:picLocks noChangeAspect="1"/>
          </p:cNvPicPr>
          <p:nvPr/>
        </p:nvPicPr>
        <p:blipFill>
          <a:blip r:embed="rId3"/>
          <a:stretch>
            <a:fillRect/>
          </a:stretch>
        </p:blipFill>
        <p:spPr>
          <a:xfrm>
            <a:off x="1033534" y="4291668"/>
            <a:ext cx="10124932" cy="1608835"/>
          </a:xfrm>
          <a:prstGeom prst="rect">
            <a:avLst/>
          </a:prstGeom>
        </p:spPr>
      </p:pic>
      <p:sp>
        <p:nvSpPr>
          <p:cNvPr id="6" name="TextBox 5">
            <a:extLst>
              <a:ext uri="{FF2B5EF4-FFF2-40B4-BE49-F238E27FC236}">
                <a16:creationId xmlns:a16="http://schemas.microsoft.com/office/drawing/2014/main" id="{3CB7EF55-467C-4214-2981-A0A76F669C7F}"/>
              </a:ext>
            </a:extLst>
          </p:cNvPr>
          <p:cNvSpPr txBox="1"/>
          <p:nvPr/>
        </p:nvSpPr>
        <p:spPr>
          <a:xfrm>
            <a:off x="4485175" y="3800614"/>
            <a:ext cx="2847126" cy="369332"/>
          </a:xfrm>
          <a:prstGeom prst="rect">
            <a:avLst/>
          </a:prstGeom>
          <a:noFill/>
        </p:spPr>
        <p:txBody>
          <a:bodyPr wrap="none" rtlCol="0">
            <a:spAutoFit/>
          </a:bodyPr>
          <a:lstStyle/>
          <a:p>
            <a:r>
              <a:rPr lang="en-US" dirty="0"/>
              <a:t>Tabular Datasets with labels</a:t>
            </a:r>
          </a:p>
        </p:txBody>
      </p:sp>
      <p:sp>
        <p:nvSpPr>
          <p:cNvPr id="9" name="TextBox 8">
            <a:extLst>
              <a:ext uri="{FF2B5EF4-FFF2-40B4-BE49-F238E27FC236}">
                <a16:creationId xmlns:a16="http://schemas.microsoft.com/office/drawing/2014/main" id="{418499E2-C290-CFCA-8075-C7F8ABF7FCBD}"/>
              </a:ext>
            </a:extLst>
          </p:cNvPr>
          <p:cNvSpPr txBox="1"/>
          <p:nvPr/>
        </p:nvSpPr>
        <p:spPr>
          <a:xfrm>
            <a:off x="5838825" y="6631587"/>
            <a:ext cx="6096000" cy="261610"/>
          </a:xfrm>
          <a:prstGeom prst="rect">
            <a:avLst/>
          </a:prstGeom>
          <a:noFill/>
        </p:spPr>
        <p:txBody>
          <a:bodyPr wrap="square">
            <a:spAutoFit/>
          </a:bodyPr>
          <a:lstStyle/>
          <a:p>
            <a:r>
              <a:rPr lang="en-US" sz="1050" dirty="0"/>
              <a:t>https://sites.google.com/a/uah.edu/tommy-morris-uah/ics-data-sets</a:t>
            </a:r>
          </a:p>
        </p:txBody>
      </p:sp>
    </p:spTree>
    <p:extLst>
      <p:ext uri="{BB962C8B-B14F-4D97-AF65-F5344CB8AC3E}">
        <p14:creationId xmlns:p14="http://schemas.microsoft.com/office/powerpoint/2010/main" val="387364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7" name="Freeform: Shape 2253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76D943-AF6C-EACE-F605-477FE5ED74BF}"/>
              </a:ext>
            </a:extLst>
          </p:cNvPr>
          <p:cNvSpPr>
            <a:spLocks noGrp="1"/>
          </p:cNvSpPr>
          <p:nvPr>
            <p:ph type="title"/>
          </p:nvPr>
        </p:nvSpPr>
        <p:spPr>
          <a:xfrm>
            <a:off x="1137034" y="609597"/>
            <a:ext cx="9392421" cy="1330841"/>
          </a:xfrm>
        </p:spPr>
        <p:txBody>
          <a:bodyPr>
            <a:normAutofit/>
          </a:bodyPr>
          <a:lstStyle/>
          <a:p>
            <a:r>
              <a:rPr lang="en-US" dirty="0"/>
              <a:t>ML Algorithm</a:t>
            </a:r>
          </a:p>
        </p:txBody>
      </p:sp>
      <p:sp>
        <p:nvSpPr>
          <p:cNvPr id="3" name="Content Placeholder 2">
            <a:extLst>
              <a:ext uri="{FF2B5EF4-FFF2-40B4-BE49-F238E27FC236}">
                <a16:creationId xmlns:a16="http://schemas.microsoft.com/office/drawing/2014/main" id="{074C01C0-FC80-795A-E993-0961388BB80A}"/>
              </a:ext>
            </a:extLst>
          </p:cNvPr>
          <p:cNvSpPr>
            <a:spLocks noGrp="1"/>
          </p:cNvSpPr>
          <p:nvPr>
            <p:ph idx="1"/>
          </p:nvPr>
        </p:nvSpPr>
        <p:spPr>
          <a:xfrm>
            <a:off x="1137034" y="2198362"/>
            <a:ext cx="4958966" cy="3917773"/>
          </a:xfrm>
        </p:spPr>
        <p:txBody>
          <a:bodyPr>
            <a:normAutofit/>
          </a:bodyPr>
          <a:lstStyle/>
          <a:p>
            <a:r>
              <a:rPr lang="en-US" sz="2000" dirty="0"/>
              <a:t>Set of step-by-step rules that an ML model rely on</a:t>
            </a:r>
          </a:p>
          <a:p>
            <a:r>
              <a:rPr lang="en-US" sz="2000" dirty="0"/>
              <a:t>Design ML model that learn from dataset and make prediction/decisions</a:t>
            </a:r>
          </a:p>
          <a:p>
            <a:r>
              <a:rPr lang="en-US" sz="2000" dirty="0"/>
              <a:t>Learning Style</a:t>
            </a:r>
          </a:p>
          <a:p>
            <a:pPr marL="914400" lvl="1" indent="-457200">
              <a:buFont typeface="+mj-lt"/>
              <a:buAutoNum type="arabicPeriod"/>
            </a:pPr>
            <a:r>
              <a:rPr lang="en-US" sz="1600" dirty="0"/>
              <a:t>Supervised Learning</a:t>
            </a:r>
          </a:p>
          <a:p>
            <a:pPr marL="914400" lvl="1" indent="-457200">
              <a:buFont typeface="+mj-lt"/>
              <a:buAutoNum type="arabicPeriod"/>
            </a:pPr>
            <a:r>
              <a:rPr lang="en-US" sz="1600" dirty="0"/>
              <a:t>Unsupervised Learning</a:t>
            </a:r>
          </a:p>
          <a:p>
            <a:pPr marL="914400" lvl="1" indent="-457200">
              <a:buFont typeface="+mj-lt"/>
              <a:buAutoNum type="arabicPeriod"/>
            </a:pPr>
            <a:r>
              <a:rPr lang="en-US" sz="1600" dirty="0"/>
              <a:t>Semi-Supervised Learning</a:t>
            </a:r>
          </a:p>
          <a:p>
            <a:endParaRPr lang="en-US" sz="2000" dirty="0"/>
          </a:p>
        </p:txBody>
      </p:sp>
      <p:pic>
        <p:nvPicPr>
          <p:cNvPr id="22530" name="Picture 2" descr="Python AI: How to Build a Neural Network &amp; Make Predictions – Real Python">
            <a:extLst>
              <a:ext uri="{FF2B5EF4-FFF2-40B4-BE49-F238E27FC236}">
                <a16:creationId xmlns:a16="http://schemas.microsoft.com/office/drawing/2014/main" id="{9EA67DC6-39CC-5F02-386D-1FD89D12B1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8440" t="7252" r="6540" b="12893"/>
          <a:stretch/>
        </p:blipFill>
        <p:spPr bwMode="auto">
          <a:xfrm>
            <a:off x="5905781" y="2087844"/>
            <a:ext cx="5718828" cy="3249700"/>
          </a:xfrm>
          <a:prstGeom prst="rect">
            <a:avLst/>
          </a:prstGeom>
          <a:noFill/>
          <a:extLst>
            <a:ext uri="{909E8E84-426E-40DD-AFC4-6F175D3DCCD1}">
              <a14:hiddenFill xmlns:a14="http://schemas.microsoft.com/office/drawing/2010/main">
                <a:solidFill>
                  <a:srgbClr val="FFFFFF"/>
                </a:solidFill>
              </a14:hiddenFill>
            </a:ext>
          </a:extLst>
        </p:spPr>
      </p:pic>
      <p:sp>
        <p:nvSpPr>
          <p:cNvPr id="22539" name="Freeform: Shape 2253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970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B386F3-14F6-D68D-CA49-14A7C1C1ACCE}"/>
              </a:ext>
            </a:extLst>
          </p:cNvPr>
          <p:cNvSpPr>
            <a:spLocks noGrp="1"/>
          </p:cNvSpPr>
          <p:nvPr>
            <p:ph type="title"/>
          </p:nvPr>
        </p:nvSpPr>
        <p:spPr>
          <a:xfrm>
            <a:off x="1137036" y="548640"/>
            <a:ext cx="9916632" cy="1188720"/>
          </a:xfrm>
        </p:spPr>
        <p:txBody>
          <a:bodyPr>
            <a:normAutofit/>
          </a:bodyPr>
          <a:lstStyle/>
          <a:p>
            <a:r>
              <a:rPr lang="en-US">
                <a:solidFill>
                  <a:schemeClr val="tx1">
                    <a:lumMod val="85000"/>
                    <a:lumOff val="15000"/>
                  </a:schemeClr>
                </a:solidFill>
              </a:rPr>
              <a:t>Ordinary Example</a:t>
            </a:r>
          </a:p>
        </p:txBody>
      </p:sp>
      <p:pic>
        <p:nvPicPr>
          <p:cNvPr id="4" name="Picture 4" descr="Dog Clipart Vector Art, Icons, and Graphics for Free Download">
            <a:extLst>
              <a:ext uri="{FF2B5EF4-FFF2-40B4-BE49-F238E27FC236}">
                <a16:creationId xmlns:a16="http://schemas.microsoft.com/office/drawing/2014/main" id="{B2E1FFE9-9C43-FF4B-BB6B-D580FABC1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25126"/>
            <a:ext cx="2071960" cy="22161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265C1F-2103-E344-61AF-79F82ED051DD}"/>
              </a:ext>
            </a:extLst>
          </p:cNvPr>
          <p:cNvSpPr/>
          <p:nvPr/>
        </p:nvSpPr>
        <p:spPr>
          <a:xfrm>
            <a:off x="4642542" y="3012215"/>
            <a:ext cx="2371455" cy="1641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24712">
              <a:spcAft>
                <a:spcPts val="600"/>
              </a:spcAft>
            </a:pPr>
            <a:r>
              <a:rPr lang="en-US" sz="5904" dirty="0">
                <a:solidFill>
                  <a:schemeClr val="accent2"/>
                </a:solidFill>
              </a:rPr>
              <a:t>AI </a:t>
            </a:r>
            <a:r>
              <a:rPr lang="en-US" sz="5904" kern="1200" dirty="0">
                <a:solidFill>
                  <a:schemeClr val="accent2"/>
                </a:solidFill>
                <a:latin typeface="+mn-lt"/>
                <a:ea typeface="+mn-ea"/>
                <a:cs typeface="+mn-cs"/>
              </a:rPr>
              <a:t>Model</a:t>
            </a:r>
            <a:endParaRPr lang="en-US" dirty="0">
              <a:solidFill>
                <a:schemeClr val="accent2"/>
              </a:solidFill>
            </a:endParaRPr>
          </a:p>
        </p:txBody>
      </p:sp>
      <p:cxnSp>
        <p:nvCxnSpPr>
          <p:cNvPr id="6" name="Straight Arrow Connector 5">
            <a:extLst>
              <a:ext uri="{FF2B5EF4-FFF2-40B4-BE49-F238E27FC236}">
                <a16:creationId xmlns:a16="http://schemas.microsoft.com/office/drawing/2014/main" id="{5560ACA4-22EC-F73F-DA8F-8CF140A1D6F9}"/>
              </a:ext>
            </a:extLst>
          </p:cNvPr>
          <p:cNvCxnSpPr>
            <a:stCxn id="4" idx="3"/>
          </p:cNvCxnSpPr>
          <p:nvPr/>
        </p:nvCxnSpPr>
        <p:spPr>
          <a:xfrm flipV="1">
            <a:off x="2910160" y="3833180"/>
            <a:ext cx="173238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EA561BF-3F8B-51EF-BABC-22ACF7170B3F}"/>
              </a:ext>
            </a:extLst>
          </p:cNvPr>
          <p:cNvSpPr txBox="1"/>
          <p:nvPr/>
        </p:nvSpPr>
        <p:spPr>
          <a:xfrm>
            <a:off x="8746379" y="3559927"/>
            <a:ext cx="2607421" cy="433067"/>
          </a:xfrm>
          <a:prstGeom prst="rect">
            <a:avLst/>
          </a:prstGeom>
          <a:noFill/>
        </p:spPr>
        <p:txBody>
          <a:bodyPr wrap="square" rtlCol="0">
            <a:spAutoFit/>
          </a:bodyPr>
          <a:lstStyle/>
          <a:p>
            <a:pPr defTabSz="1124712">
              <a:spcAft>
                <a:spcPts val="600"/>
              </a:spcAft>
            </a:pPr>
            <a:r>
              <a:rPr lang="en-US" sz="2214" kern="1200">
                <a:solidFill>
                  <a:schemeClr val="tx1"/>
                </a:solidFill>
                <a:latin typeface="+mn-lt"/>
                <a:ea typeface="+mn-ea"/>
                <a:cs typeface="+mn-cs"/>
              </a:rPr>
              <a:t>It is a Dog!</a:t>
            </a:r>
            <a:endParaRPr lang="en-US"/>
          </a:p>
        </p:txBody>
      </p:sp>
      <p:cxnSp>
        <p:nvCxnSpPr>
          <p:cNvPr id="9" name="Straight Arrow Connector 8">
            <a:extLst>
              <a:ext uri="{FF2B5EF4-FFF2-40B4-BE49-F238E27FC236}">
                <a16:creationId xmlns:a16="http://schemas.microsoft.com/office/drawing/2014/main" id="{F6590537-CB96-D302-2862-B656C93CCAD4}"/>
              </a:ext>
            </a:extLst>
          </p:cNvPr>
          <p:cNvCxnSpPr/>
          <p:nvPr/>
        </p:nvCxnSpPr>
        <p:spPr>
          <a:xfrm flipV="1">
            <a:off x="7013997" y="3833179"/>
            <a:ext cx="173238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257B68-A7C5-72CF-ABF8-FEBD3E9BD054}"/>
              </a:ext>
            </a:extLst>
          </p:cNvPr>
          <p:cNvSpPr txBox="1"/>
          <p:nvPr/>
        </p:nvSpPr>
        <p:spPr>
          <a:xfrm>
            <a:off x="1064175" y="5342518"/>
            <a:ext cx="2093843" cy="433067"/>
          </a:xfrm>
          <a:prstGeom prst="rect">
            <a:avLst/>
          </a:prstGeom>
          <a:noFill/>
        </p:spPr>
        <p:txBody>
          <a:bodyPr wrap="none" rtlCol="0">
            <a:spAutoFit/>
          </a:bodyPr>
          <a:lstStyle/>
          <a:p>
            <a:pPr defTabSz="1124712">
              <a:spcAft>
                <a:spcPts val="600"/>
              </a:spcAft>
            </a:pPr>
            <a:r>
              <a:rPr lang="en-US" sz="2214" kern="1200" dirty="0">
                <a:solidFill>
                  <a:schemeClr val="tx1"/>
                </a:solidFill>
                <a:latin typeface="+mn-lt"/>
                <a:ea typeface="+mn-ea"/>
                <a:cs typeface="+mn-cs"/>
              </a:rPr>
              <a:t>Input/Command</a:t>
            </a:r>
            <a:endParaRPr lang="en-US" dirty="0"/>
          </a:p>
        </p:txBody>
      </p:sp>
      <p:sp>
        <p:nvSpPr>
          <p:cNvPr id="12" name="TextBox 11">
            <a:extLst>
              <a:ext uri="{FF2B5EF4-FFF2-40B4-BE49-F238E27FC236}">
                <a16:creationId xmlns:a16="http://schemas.microsoft.com/office/drawing/2014/main" id="{A64E3736-8B1D-BDAA-26E7-50910C1FB084}"/>
              </a:ext>
            </a:extLst>
          </p:cNvPr>
          <p:cNvSpPr txBox="1"/>
          <p:nvPr/>
        </p:nvSpPr>
        <p:spPr>
          <a:xfrm>
            <a:off x="4726041" y="5342518"/>
            <a:ext cx="2616678" cy="433067"/>
          </a:xfrm>
          <a:prstGeom prst="rect">
            <a:avLst/>
          </a:prstGeom>
          <a:noFill/>
        </p:spPr>
        <p:txBody>
          <a:bodyPr wrap="none" rtlCol="0">
            <a:spAutoFit/>
          </a:bodyPr>
          <a:lstStyle/>
          <a:p>
            <a:pPr defTabSz="1124712">
              <a:spcAft>
                <a:spcPts val="600"/>
              </a:spcAft>
            </a:pPr>
            <a:r>
              <a:rPr lang="en-US" sz="2214" kern="1200" dirty="0">
                <a:solidFill>
                  <a:schemeClr val="tx1"/>
                </a:solidFill>
                <a:latin typeface="+mn-lt"/>
                <a:ea typeface="+mn-ea"/>
                <a:cs typeface="+mn-cs"/>
              </a:rPr>
              <a:t>Process/Think/ Learn</a:t>
            </a:r>
            <a:endParaRPr lang="en-US" dirty="0"/>
          </a:p>
        </p:txBody>
      </p:sp>
      <p:sp>
        <p:nvSpPr>
          <p:cNvPr id="13" name="TextBox 12">
            <a:extLst>
              <a:ext uri="{FF2B5EF4-FFF2-40B4-BE49-F238E27FC236}">
                <a16:creationId xmlns:a16="http://schemas.microsoft.com/office/drawing/2014/main" id="{8923C1D7-B9E7-C3F8-750C-F6BD7B61F942}"/>
              </a:ext>
            </a:extLst>
          </p:cNvPr>
          <p:cNvSpPr txBox="1"/>
          <p:nvPr/>
        </p:nvSpPr>
        <p:spPr>
          <a:xfrm>
            <a:off x="8409878" y="5342517"/>
            <a:ext cx="2217082" cy="433067"/>
          </a:xfrm>
          <a:prstGeom prst="rect">
            <a:avLst/>
          </a:prstGeom>
          <a:noFill/>
        </p:spPr>
        <p:txBody>
          <a:bodyPr wrap="none" rtlCol="0">
            <a:spAutoFit/>
          </a:bodyPr>
          <a:lstStyle/>
          <a:p>
            <a:pPr defTabSz="1124712">
              <a:spcAft>
                <a:spcPts val="600"/>
              </a:spcAft>
            </a:pPr>
            <a:r>
              <a:rPr lang="en-US" sz="2214" kern="1200" dirty="0">
                <a:solidFill>
                  <a:schemeClr val="tx1"/>
                </a:solidFill>
                <a:latin typeface="+mn-lt"/>
                <a:ea typeface="+mn-ea"/>
                <a:cs typeface="+mn-cs"/>
              </a:rPr>
              <a:t>Output/Response</a:t>
            </a:r>
            <a:endParaRPr lang="en-US" dirty="0"/>
          </a:p>
        </p:txBody>
      </p:sp>
    </p:spTree>
    <p:extLst>
      <p:ext uri="{BB962C8B-B14F-4D97-AF65-F5344CB8AC3E}">
        <p14:creationId xmlns:p14="http://schemas.microsoft.com/office/powerpoint/2010/main" val="70782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7AFBFA-2584-1F89-504B-87AE6A90B4A5}"/>
              </a:ext>
            </a:extLst>
          </p:cNvPr>
          <p:cNvSpPr>
            <a:spLocks noGrp="1"/>
          </p:cNvSpPr>
          <p:nvPr>
            <p:ph type="title"/>
          </p:nvPr>
        </p:nvSpPr>
        <p:spPr>
          <a:xfrm>
            <a:off x="1137034" y="609597"/>
            <a:ext cx="9392421" cy="1330841"/>
          </a:xfrm>
        </p:spPr>
        <p:txBody>
          <a:bodyPr>
            <a:normAutofit/>
          </a:bodyPr>
          <a:lstStyle/>
          <a:p>
            <a:r>
              <a:rPr lang="en-US" dirty="0"/>
              <a:t>Application of ML</a:t>
            </a:r>
          </a:p>
        </p:txBody>
      </p:sp>
      <p:sp>
        <p:nvSpPr>
          <p:cNvPr id="3" name="Content Placeholder 2">
            <a:extLst>
              <a:ext uri="{FF2B5EF4-FFF2-40B4-BE49-F238E27FC236}">
                <a16:creationId xmlns:a16="http://schemas.microsoft.com/office/drawing/2014/main" id="{3534958A-D6B7-D444-0159-E5C1865E9856}"/>
              </a:ext>
            </a:extLst>
          </p:cNvPr>
          <p:cNvSpPr>
            <a:spLocks noGrp="1"/>
          </p:cNvSpPr>
          <p:nvPr>
            <p:ph idx="1"/>
          </p:nvPr>
        </p:nvSpPr>
        <p:spPr>
          <a:xfrm>
            <a:off x="1137034" y="2198362"/>
            <a:ext cx="4958966" cy="3917773"/>
          </a:xfrm>
        </p:spPr>
        <p:txBody>
          <a:bodyPr>
            <a:normAutofit/>
          </a:bodyPr>
          <a:lstStyle/>
          <a:p>
            <a:r>
              <a:rPr lang="en-US" sz="2000" dirty="0"/>
              <a:t>Market Analysis</a:t>
            </a:r>
          </a:p>
          <a:p>
            <a:r>
              <a:rPr lang="en-US" sz="2000" dirty="0"/>
              <a:t>Finance</a:t>
            </a:r>
          </a:p>
          <a:p>
            <a:r>
              <a:rPr lang="en-US" sz="2000" dirty="0"/>
              <a:t>Manufacturing</a:t>
            </a:r>
          </a:p>
          <a:p>
            <a:r>
              <a:rPr lang="en-US" sz="2000" dirty="0"/>
              <a:t>Medical</a:t>
            </a:r>
          </a:p>
          <a:p>
            <a:r>
              <a:rPr lang="en-US" sz="2000" dirty="0"/>
              <a:t>Bioinformatics</a:t>
            </a:r>
          </a:p>
          <a:p>
            <a:r>
              <a:rPr lang="en-US" sz="2000" dirty="0"/>
              <a:t>Telecommunication</a:t>
            </a:r>
          </a:p>
          <a:p>
            <a:r>
              <a:rPr lang="en-US" sz="2000" dirty="0"/>
              <a:t>Search Engines</a:t>
            </a:r>
          </a:p>
          <a:p>
            <a:r>
              <a:rPr lang="en-US" sz="2000" dirty="0"/>
              <a:t>Natural Language Processing/Understanding</a:t>
            </a:r>
          </a:p>
          <a:p>
            <a:pPr marL="0" indent="0">
              <a:buNone/>
            </a:pPr>
            <a:endParaRPr lang="en-US" sz="2000" dirty="0"/>
          </a:p>
        </p:txBody>
      </p:sp>
      <p:pic>
        <p:nvPicPr>
          <p:cNvPr id="7" name="Graphic 6" descr="Head with Gears">
            <a:extLst>
              <a:ext uri="{FF2B5EF4-FFF2-40B4-BE49-F238E27FC236}">
                <a16:creationId xmlns:a16="http://schemas.microsoft.com/office/drawing/2014/main" id="{A9C6CD97-7BD1-B546-A328-0A22696AED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74246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1" name="Rectangle 1230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74E5B-84DD-4FEF-B7E2-547919384FBA}"/>
              </a:ext>
            </a:extLst>
          </p:cNvPr>
          <p:cNvSpPr>
            <a:spLocks noGrp="1"/>
          </p:cNvSpPr>
          <p:nvPr>
            <p:ph type="title"/>
          </p:nvPr>
        </p:nvSpPr>
        <p:spPr>
          <a:xfrm>
            <a:off x="1137034" y="609599"/>
            <a:ext cx="6463301" cy="1322888"/>
          </a:xfrm>
        </p:spPr>
        <p:txBody>
          <a:bodyPr vert="horz" lIns="91440" tIns="45720" rIns="91440" bIns="45720" rtlCol="0" anchor="ctr">
            <a:normAutofit/>
          </a:bodyPr>
          <a:lstStyle/>
          <a:p>
            <a:r>
              <a:rPr lang="en-US" dirty="0"/>
              <a:t>Market Basket Analysis</a:t>
            </a:r>
          </a:p>
        </p:txBody>
      </p:sp>
      <p:sp>
        <p:nvSpPr>
          <p:cNvPr id="12303" name="Freeform: Shape 12302">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1FF1AB11-A3B2-6A25-84D0-E01452935973}"/>
              </a:ext>
            </a:extLst>
          </p:cNvPr>
          <p:cNvSpPr txBox="1"/>
          <p:nvPr/>
        </p:nvSpPr>
        <p:spPr>
          <a:xfrm>
            <a:off x="165484" y="6612026"/>
            <a:ext cx="6463301" cy="491949"/>
          </a:xfrm>
          <a:prstGeom prst="rect">
            <a:avLst/>
          </a:prstGeom>
        </p:spPr>
        <p:txBody>
          <a:bodyPr vert="horz" lIns="91440" tIns="45720" rIns="91440" bIns="45720" rtlCol="0">
            <a:normAutofit/>
          </a:bodyPr>
          <a:lstStyle/>
          <a:p>
            <a:pPr>
              <a:lnSpc>
                <a:spcPct val="90000"/>
              </a:lnSpc>
              <a:spcAft>
                <a:spcPts val="600"/>
              </a:spcAft>
            </a:pPr>
            <a:r>
              <a:rPr lang="en-US" sz="1050" dirty="0"/>
              <a:t>https://www.databricks.com/blog/2018/09/18/simplify-market-basket-analysis-using-fp-growth-on-databricks.html</a:t>
            </a:r>
          </a:p>
        </p:txBody>
      </p:sp>
      <p:pic>
        <p:nvPicPr>
          <p:cNvPr id="12292" name="Picture 4">
            <a:extLst>
              <a:ext uri="{FF2B5EF4-FFF2-40B4-BE49-F238E27FC236}">
                <a16:creationId xmlns:a16="http://schemas.microsoft.com/office/drawing/2014/main" id="{A945D7CD-9286-28AF-35D8-A08AB916E2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8328" y="3704715"/>
            <a:ext cx="2071183" cy="202458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E47AF7A3-88DD-D31B-496C-32F698179F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6929" y="3175059"/>
            <a:ext cx="4406235" cy="3117411"/>
          </a:xfrm>
          <a:prstGeom prst="rect">
            <a:avLst/>
          </a:prstGeom>
          <a:noFill/>
          <a:extLst>
            <a:ext uri="{909E8E84-426E-40DD-AFC4-6F175D3DCCD1}">
              <a14:hiddenFill xmlns:a14="http://schemas.microsoft.com/office/drawing/2010/main">
                <a:solidFill>
                  <a:srgbClr val="FFFFFF"/>
                </a:solidFill>
              </a14:hiddenFill>
            </a:ext>
          </a:extLst>
        </p:spPr>
      </p:pic>
      <p:sp>
        <p:nvSpPr>
          <p:cNvPr id="12305" name="Freeform: Shape 12304">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implify Market Basket Analysis using FP-growth on Databricks | Databricks  Blog">
            <a:extLst>
              <a:ext uri="{FF2B5EF4-FFF2-40B4-BE49-F238E27FC236}">
                <a16:creationId xmlns:a16="http://schemas.microsoft.com/office/drawing/2014/main" id="{78AC010C-39F9-48BE-B963-092B781930C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064664" y="1708333"/>
            <a:ext cx="6164811" cy="174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3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F8BBFF-B6F2-0027-A4BD-4FA3C5103655}"/>
              </a:ext>
            </a:extLst>
          </p:cNvPr>
          <p:cNvSpPr>
            <a:spLocks noGrp="1"/>
          </p:cNvSpPr>
          <p:nvPr>
            <p:ph type="title"/>
          </p:nvPr>
        </p:nvSpPr>
        <p:spPr>
          <a:xfrm>
            <a:off x="308361" y="443865"/>
            <a:ext cx="9543405" cy="1188720"/>
          </a:xfrm>
        </p:spPr>
        <p:txBody>
          <a:bodyPr>
            <a:normAutofit/>
          </a:bodyPr>
          <a:lstStyle/>
          <a:p>
            <a:r>
              <a:rPr lang="en-US" dirty="0">
                <a:solidFill>
                  <a:schemeClr val="tx1">
                    <a:lumMod val="85000"/>
                    <a:lumOff val="15000"/>
                  </a:schemeClr>
                </a:solidFill>
              </a:rPr>
              <a:t> ML Models for Specific Application</a:t>
            </a:r>
          </a:p>
        </p:txBody>
      </p:sp>
      <p:sp>
        <p:nvSpPr>
          <p:cNvPr id="23" name="Content Placeholder 2">
            <a:extLst>
              <a:ext uri="{FF2B5EF4-FFF2-40B4-BE49-F238E27FC236}">
                <a16:creationId xmlns:a16="http://schemas.microsoft.com/office/drawing/2014/main" id="{D24C2BB6-4BEA-333E-1AC1-74612F61D6E8}"/>
              </a:ext>
            </a:extLst>
          </p:cNvPr>
          <p:cNvSpPr>
            <a:spLocks noGrp="1"/>
          </p:cNvSpPr>
          <p:nvPr>
            <p:ph idx="1"/>
          </p:nvPr>
        </p:nvSpPr>
        <p:spPr>
          <a:xfrm>
            <a:off x="642290" y="2209282"/>
            <a:ext cx="5091760" cy="3320031"/>
          </a:xfrm>
        </p:spPr>
        <p:txBody>
          <a:bodyPr anchor="ctr">
            <a:normAutofit/>
          </a:bodyPr>
          <a:lstStyle/>
          <a:p>
            <a:r>
              <a:rPr lang="en-US" sz="2000" b="1" dirty="0">
                <a:solidFill>
                  <a:schemeClr val="tx1">
                    <a:lumMod val="85000"/>
                    <a:lumOff val="15000"/>
                  </a:schemeClr>
                </a:solidFill>
              </a:rPr>
              <a:t>Spam Detection: </a:t>
            </a:r>
            <a:r>
              <a:rPr lang="en-US" sz="2000" dirty="0">
                <a:solidFill>
                  <a:schemeClr val="tx1">
                    <a:lumMod val="85000"/>
                    <a:lumOff val="15000"/>
                  </a:schemeClr>
                </a:solidFill>
              </a:rPr>
              <a:t>Naïve Bayes, Support Vector Machines(SVM)</a:t>
            </a:r>
          </a:p>
          <a:p>
            <a:r>
              <a:rPr lang="en-US" sz="2000" b="1" dirty="0">
                <a:solidFill>
                  <a:schemeClr val="tx1">
                    <a:lumMod val="85000"/>
                    <a:lumOff val="15000"/>
                  </a:schemeClr>
                </a:solidFill>
              </a:rPr>
              <a:t>Anomaly Detection: </a:t>
            </a:r>
            <a:r>
              <a:rPr lang="en-US" sz="2000" dirty="0">
                <a:solidFill>
                  <a:schemeClr val="tx1">
                    <a:lumMod val="85000"/>
                    <a:lumOff val="15000"/>
                  </a:schemeClr>
                </a:solidFill>
              </a:rPr>
              <a:t>K-Nearest Neighbor(KNN), Isolation Forest</a:t>
            </a:r>
          </a:p>
          <a:p>
            <a:r>
              <a:rPr lang="en-US" sz="2000" b="1" dirty="0">
                <a:solidFill>
                  <a:schemeClr val="tx1">
                    <a:lumMod val="85000"/>
                    <a:lumOff val="15000"/>
                  </a:schemeClr>
                </a:solidFill>
              </a:rPr>
              <a:t>Finance: </a:t>
            </a:r>
            <a:r>
              <a:rPr lang="en-US" sz="2000" dirty="0">
                <a:solidFill>
                  <a:schemeClr val="tx1">
                    <a:lumMod val="85000"/>
                    <a:lumOff val="15000"/>
                  </a:schemeClr>
                </a:solidFill>
              </a:rPr>
              <a:t>Logistic Regression, Random Forrest</a:t>
            </a:r>
          </a:p>
          <a:p>
            <a:r>
              <a:rPr lang="en-US" sz="2000" b="1" dirty="0">
                <a:solidFill>
                  <a:schemeClr val="tx1">
                    <a:lumMod val="85000"/>
                    <a:lumOff val="15000"/>
                  </a:schemeClr>
                </a:solidFill>
              </a:rPr>
              <a:t>Fraud Detection</a:t>
            </a:r>
            <a:r>
              <a:rPr lang="en-US" sz="2000" dirty="0">
                <a:solidFill>
                  <a:schemeClr val="tx1">
                    <a:lumMod val="85000"/>
                    <a:lumOff val="15000"/>
                  </a:schemeClr>
                </a:solidFill>
              </a:rPr>
              <a:t>: Random Forest, Gradient Boosting</a:t>
            </a:r>
          </a:p>
          <a:p>
            <a:r>
              <a:rPr lang="en-US" sz="2000" b="1" dirty="0">
                <a:solidFill>
                  <a:schemeClr val="tx1">
                    <a:lumMod val="85000"/>
                    <a:lumOff val="15000"/>
                  </a:schemeClr>
                </a:solidFill>
              </a:rPr>
              <a:t>Sentiment Analysis: </a:t>
            </a:r>
            <a:r>
              <a:rPr lang="en-US" sz="2000" dirty="0">
                <a:solidFill>
                  <a:schemeClr val="tx1">
                    <a:lumMod val="85000"/>
                    <a:lumOff val="15000"/>
                  </a:schemeClr>
                </a:solidFill>
              </a:rPr>
              <a:t>Naïve Bayes, SVM</a:t>
            </a:r>
          </a:p>
          <a:p>
            <a:r>
              <a:rPr lang="en-US" sz="2000" b="1" dirty="0">
                <a:solidFill>
                  <a:schemeClr val="tx1">
                    <a:lumMod val="85000"/>
                    <a:lumOff val="15000"/>
                  </a:schemeClr>
                </a:solidFill>
              </a:rPr>
              <a:t>Recommendation</a:t>
            </a:r>
            <a:r>
              <a:rPr lang="en-US" sz="2000" dirty="0">
                <a:solidFill>
                  <a:schemeClr val="tx1">
                    <a:lumMod val="85000"/>
                    <a:lumOff val="15000"/>
                  </a:schemeClr>
                </a:solidFill>
              </a:rPr>
              <a:t>: K-NN</a:t>
            </a: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Spam Detection with Logistic Regression | by Natasha Sharma | Towards Data  Science">
            <a:extLst>
              <a:ext uri="{FF2B5EF4-FFF2-40B4-BE49-F238E27FC236}">
                <a16:creationId xmlns:a16="http://schemas.microsoft.com/office/drawing/2014/main" id="{2B08DBC9-3890-72F4-C3B4-AF613329C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741" y="1703696"/>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rototyping a Recommender System Step by Step Part 1: KNN Item-Based  Collaborative Filtering | by Kevin Liao | Towards Data Science">
            <a:extLst>
              <a:ext uri="{FF2B5EF4-FFF2-40B4-BE49-F238E27FC236}">
                <a16:creationId xmlns:a16="http://schemas.microsoft.com/office/drawing/2014/main" id="{EEB40879-08A2-F3D2-4129-9DAD3A23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253" y="3184507"/>
            <a:ext cx="4485000" cy="25236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B632DF-7A1D-1C5A-5D3E-7DF6357084D6}"/>
              </a:ext>
            </a:extLst>
          </p:cNvPr>
          <p:cNvSpPr txBox="1"/>
          <p:nvPr/>
        </p:nvSpPr>
        <p:spPr>
          <a:xfrm>
            <a:off x="3295650" y="6639373"/>
            <a:ext cx="8924925" cy="253916"/>
          </a:xfrm>
          <a:prstGeom prst="rect">
            <a:avLst/>
          </a:prstGeom>
          <a:noFill/>
        </p:spPr>
        <p:txBody>
          <a:bodyPr wrap="square">
            <a:spAutoFit/>
          </a:bodyPr>
          <a:lstStyle/>
          <a:p>
            <a:r>
              <a:rPr lang="en-US" sz="1050" dirty="0"/>
              <a:t>https://towardsdatascience.com/prototyping-a-recommender-system-step-by-step-part-1-knn-item-based-collaborative-filtering-637969614ea</a:t>
            </a:r>
          </a:p>
        </p:txBody>
      </p:sp>
    </p:spTree>
    <p:extLst>
      <p:ext uri="{BB962C8B-B14F-4D97-AF65-F5344CB8AC3E}">
        <p14:creationId xmlns:p14="http://schemas.microsoft.com/office/powerpoint/2010/main" val="303142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649C9A-83FF-8627-BE39-CF015863774A}"/>
              </a:ext>
            </a:extLst>
          </p:cNvPr>
          <p:cNvSpPr>
            <a:spLocks noGrp="1"/>
          </p:cNvSpPr>
          <p:nvPr>
            <p:ph type="title"/>
          </p:nvPr>
        </p:nvSpPr>
        <p:spPr>
          <a:xfrm>
            <a:off x="605406" y="246132"/>
            <a:ext cx="9392421" cy="1330841"/>
          </a:xfrm>
        </p:spPr>
        <p:txBody>
          <a:bodyPr>
            <a:normAutofit/>
          </a:bodyPr>
          <a:lstStyle/>
          <a:p>
            <a:r>
              <a:rPr lang="en-US" dirty="0"/>
              <a:t>Natural Language Processing(NLP)</a:t>
            </a:r>
          </a:p>
        </p:txBody>
      </p:sp>
      <p:sp>
        <p:nvSpPr>
          <p:cNvPr id="3" name="Content Placeholder 2">
            <a:extLst>
              <a:ext uri="{FF2B5EF4-FFF2-40B4-BE49-F238E27FC236}">
                <a16:creationId xmlns:a16="http://schemas.microsoft.com/office/drawing/2014/main" id="{3782227E-A23F-61A9-E07F-FC6687DC6398}"/>
              </a:ext>
            </a:extLst>
          </p:cNvPr>
          <p:cNvSpPr>
            <a:spLocks noGrp="1"/>
          </p:cNvSpPr>
          <p:nvPr>
            <p:ph idx="1"/>
          </p:nvPr>
        </p:nvSpPr>
        <p:spPr>
          <a:xfrm>
            <a:off x="1137034" y="2198362"/>
            <a:ext cx="4958966" cy="3917773"/>
          </a:xfrm>
        </p:spPr>
        <p:txBody>
          <a:bodyPr>
            <a:normAutofit/>
          </a:bodyPr>
          <a:lstStyle/>
          <a:p>
            <a:r>
              <a:rPr lang="en-US" sz="2000"/>
              <a:t>To process information contained in natural language</a:t>
            </a:r>
          </a:p>
          <a:p>
            <a:r>
              <a:rPr lang="en-US" sz="2000"/>
              <a:t>We use AI/ML models to classify texts-based information</a:t>
            </a:r>
          </a:p>
          <a:p>
            <a:r>
              <a:rPr lang="en-US" sz="2000"/>
              <a:t>Two components: </a:t>
            </a:r>
          </a:p>
          <a:p>
            <a:pPr marL="971550" lvl="1" indent="-514350">
              <a:buFont typeface="+mj-lt"/>
              <a:buAutoNum type="arabicPeriod"/>
            </a:pPr>
            <a:r>
              <a:rPr lang="en-US" sz="2000"/>
              <a:t>Natural Language Understanding </a:t>
            </a:r>
          </a:p>
          <a:p>
            <a:pPr marL="971550" lvl="1" indent="-514350">
              <a:buFont typeface="+mj-lt"/>
              <a:buAutoNum type="arabicPeriod"/>
            </a:pPr>
            <a:r>
              <a:rPr lang="en-US" sz="2000"/>
              <a:t>Natural Language Generation</a:t>
            </a:r>
          </a:p>
          <a:p>
            <a:endParaRPr lang="en-US" sz="2000"/>
          </a:p>
          <a:p>
            <a:endParaRPr lang="en-US" sz="2000"/>
          </a:p>
        </p:txBody>
      </p:sp>
      <p:sp>
        <p:nvSpPr>
          <p:cNvPr id="19"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338" name="Picture 2" descr="NLP: Bag of words and TF-IDF explained! | by Koushik kumar | Medium">
            <a:extLst>
              <a:ext uri="{FF2B5EF4-FFF2-40B4-BE49-F238E27FC236}">
                <a16:creationId xmlns:a16="http://schemas.microsoft.com/office/drawing/2014/main" id="{51AD6A02-E24F-7812-950F-ED8C7AC54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328" y="2231523"/>
            <a:ext cx="4461127" cy="256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4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Freeform: Shape 1332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BDF73D-FF16-FA1D-1DA2-1A43CEA218CA}"/>
              </a:ext>
            </a:extLst>
          </p:cNvPr>
          <p:cNvSpPr>
            <a:spLocks noGrp="1"/>
          </p:cNvSpPr>
          <p:nvPr>
            <p:ph type="title"/>
          </p:nvPr>
        </p:nvSpPr>
        <p:spPr>
          <a:xfrm>
            <a:off x="1137034" y="609597"/>
            <a:ext cx="9392421" cy="1330841"/>
          </a:xfrm>
        </p:spPr>
        <p:txBody>
          <a:bodyPr>
            <a:normAutofit/>
          </a:bodyPr>
          <a:lstStyle/>
          <a:p>
            <a:r>
              <a:rPr lang="en-US"/>
              <a:t>	NLP Pipeline</a:t>
            </a:r>
            <a:endParaRPr lang="en-US" dirty="0"/>
          </a:p>
        </p:txBody>
      </p:sp>
      <p:sp>
        <p:nvSpPr>
          <p:cNvPr id="13325" name="Freeform: Shape 1332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7278617B-7969-7D6A-9127-27858608C8D7}"/>
              </a:ext>
            </a:extLst>
          </p:cNvPr>
          <p:cNvSpPr txBox="1"/>
          <p:nvPr/>
        </p:nvSpPr>
        <p:spPr>
          <a:xfrm>
            <a:off x="6896100" y="6596391"/>
            <a:ext cx="6096000" cy="261610"/>
          </a:xfrm>
          <a:prstGeom prst="rect">
            <a:avLst/>
          </a:prstGeom>
          <a:noFill/>
        </p:spPr>
        <p:txBody>
          <a:bodyPr wrap="square">
            <a:spAutoFit/>
          </a:bodyPr>
          <a:lstStyle/>
          <a:p>
            <a:r>
              <a:rPr lang="en-US" sz="1100" dirty="0"/>
              <a:t>https://thmachne.blogspot.com/2021/07/nlp-or-machine-learning.html</a:t>
            </a:r>
          </a:p>
        </p:txBody>
      </p:sp>
      <p:sp>
        <p:nvSpPr>
          <p:cNvPr id="5" name="TextBox 4">
            <a:extLst>
              <a:ext uri="{FF2B5EF4-FFF2-40B4-BE49-F238E27FC236}">
                <a16:creationId xmlns:a16="http://schemas.microsoft.com/office/drawing/2014/main" id="{3AFEF169-5312-383F-E86D-E58CAEECEC41}"/>
              </a:ext>
            </a:extLst>
          </p:cNvPr>
          <p:cNvSpPr txBox="1"/>
          <p:nvPr/>
        </p:nvSpPr>
        <p:spPr>
          <a:xfrm>
            <a:off x="8356226" y="2872745"/>
            <a:ext cx="3245224" cy="2677656"/>
          </a:xfrm>
          <a:prstGeom prst="rect">
            <a:avLst/>
          </a:prstGeom>
          <a:noFill/>
        </p:spPr>
        <p:txBody>
          <a:bodyPr wrap="square">
            <a:spAutoFit/>
          </a:bodyPr>
          <a:lstStyle/>
          <a:p>
            <a:r>
              <a:rPr lang="en-US" sz="1400" b="1" dirty="0">
                <a:solidFill>
                  <a:schemeClr val="tx1">
                    <a:lumMod val="75000"/>
                    <a:lumOff val="25000"/>
                  </a:schemeClr>
                </a:solidFill>
              </a:rPr>
              <a:t>Original Text: "The cats are jumping on the roofs."</a:t>
            </a:r>
          </a:p>
          <a:p>
            <a:endParaRPr lang="en-US" sz="1400" b="1" dirty="0">
              <a:solidFill>
                <a:schemeClr val="tx1">
                  <a:lumMod val="75000"/>
                  <a:lumOff val="25000"/>
                </a:schemeClr>
              </a:solidFill>
            </a:endParaRPr>
          </a:p>
          <a:p>
            <a:r>
              <a:rPr lang="en-US" sz="1400" b="1" dirty="0">
                <a:solidFill>
                  <a:schemeClr val="tx1">
                    <a:lumMod val="75000"/>
                    <a:lumOff val="25000"/>
                  </a:schemeClr>
                </a:solidFill>
              </a:rPr>
              <a:t>Tokenization: ["The", "cats", "are", "jumping", "on", "the", "roofs"]</a:t>
            </a:r>
          </a:p>
          <a:p>
            <a:endParaRPr lang="en-US" sz="1400" b="1" dirty="0">
              <a:solidFill>
                <a:schemeClr val="tx1">
                  <a:lumMod val="75000"/>
                  <a:lumOff val="25000"/>
                </a:schemeClr>
              </a:solidFill>
            </a:endParaRPr>
          </a:p>
          <a:p>
            <a:r>
              <a:rPr lang="en-US" sz="1400" b="1" dirty="0">
                <a:solidFill>
                  <a:schemeClr val="tx1">
                    <a:lumMod val="75000"/>
                    <a:lumOff val="25000"/>
                  </a:schemeClr>
                </a:solidFill>
              </a:rPr>
              <a:t>Lemmatization: ["The", "cat", "be", "jump", "on", "the", "roof"]</a:t>
            </a:r>
          </a:p>
          <a:p>
            <a:endParaRPr lang="en-US" sz="1400" b="1" dirty="0">
              <a:solidFill>
                <a:schemeClr val="tx1">
                  <a:lumMod val="75000"/>
                  <a:lumOff val="25000"/>
                </a:schemeClr>
              </a:solidFill>
            </a:endParaRPr>
          </a:p>
          <a:p>
            <a:r>
              <a:rPr lang="en-US" sz="1400" b="1" dirty="0">
                <a:solidFill>
                  <a:schemeClr val="tx1">
                    <a:lumMod val="75000"/>
                    <a:lumOff val="25000"/>
                  </a:schemeClr>
                </a:solidFill>
              </a:rPr>
              <a:t>Vectorization (e.g., using Bag of words): Numeric vectors representing the lemmatized tokens.</a:t>
            </a:r>
          </a:p>
        </p:txBody>
      </p:sp>
      <p:pic>
        <p:nvPicPr>
          <p:cNvPr id="8" name="Picture 7" descr="A diagram of a process&#10;&#10;Description automatically generated">
            <a:extLst>
              <a:ext uri="{FF2B5EF4-FFF2-40B4-BE49-F238E27FC236}">
                <a16:creationId xmlns:a16="http://schemas.microsoft.com/office/drawing/2014/main" id="{624C80C4-5A61-0741-F9EA-3E612BD74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28" y="2623591"/>
            <a:ext cx="7098981" cy="3624812"/>
          </a:xfrm>
          <a:prstGeom prst="rect">
            <a:avLst/>
          </a:prstGeom>
        </p:spPr>
      </p:pic>
    </p:spTree>
    <p:extLst>
      <p:ext uri="{BB962C8B-B14F-4D97-AF65-F5344CB8AC3E}">
        <p14:creationId xmlns:p14="http://schemas.microsoft.com/office/powerpoint/2010/main" val="933425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596360-D71C-BB1D-9EC8-9618807DBA16}"/>
              </a:ext>
            </a:extLst>
          </p:cNvPr>
          <p:cNvSpPr>
            <a:spLocks noGrp="1"/>
          </p:cNvSpPr>
          <p:nvPr>
            <p:ph type="title"/>
          </p:nvPr>
        </p:nvSpPr>
        <p:spPr>
          <a:xfrm>
            <a:off x="1137034" y="609597"/>
            <a:ext cx="9392421" cy="1330841"/>
          </a:xfrm>
        </p:spPr>
        <p:txBody>
          <a:bodyPr>
            <a:normAutofit/>
          </a:bodyPr>
          <a:lstStyle/>
          <a:p>
            <a:r>
              <a:rPr lang="en-US" dirty="0"/>
              <a:t>Application of NLP</a:t>
            </a:r>
          </a:p>
        </p:txBody>
      </p:sp>
      <p:sp>
        <p:nvSpPr>
          <p:cNvPr id="3" name="Content Placeholder 2">
            <a:extLst>
              <a:ext uri="{FF2B5EF4-FFF2-40B4-BE49-F238E27FC236}">
                <a16:creationId xmlns:a16="http://schemas.microsoft.com/office/drawing/2014/main" id="{063C2CE1-527D-60E9-56DE-3FFAC472363D}"/>
              </a:ext>
            </a:extLst>
          </p:cNvPr>
          <p:cNvSpPr>
            <a:spLocks noGrp="1"/>
          </p:cNvSpPr>
          <p:nvPr>
            <p:ph idx="1"/>
          </p:nvPr>
        </p:nvSpPr>
        <p:spPr>
          <a:xfrm>
            <a:off x="1375159" y="2260279"/>
            <a:ext cx="4958966" cy="3917773"/>
          </a:xfrm>
        </p:spPr>
        <p:txBody>
          <a:bodyPr>
            <a:normAutofit/>
          </a:bodyPr>
          <a:lstStyle/>
          <a:p>
            <a:r>
              <a:rPr lang="en-US" sz="2000" dirty="0"/>
              <a:t>Text Classification</a:t>
            </a:r>
          </a:p>
          <a:p>
            <a:r>
              <a:rPr lang="en-US" sz="2000" dirty="0"/>
              <a:t>Machine Translation</a:t>
            </a:r>
          </a:p>
          <a:p>
            <a:r>
              <a:rPr lang="en-US" sz="2000" dirty="0"/>
              <a:t>Speech Recognition</a:t>
            </a:r>
          </a:p>
          <a:p>
            <a:r>
              <a:rPr lang="en-US" sz="2000" dirty="0"/>
              <a:t>Chatbots and Virtual Assistants</a:t>
            </a:r>
          </a:p>
          <a:p>
            <a:r>
              <a:rPr lang="en-US" sz="2000" dirty="0"/>
              <a:t>Information Retrieval</a:t>
            </a:r>
          </a:p>
          <a:p>
            <a:r>
              <a:rPr lang="en-US" sz="2000" dirty="0"/>
              <a:t>Content Generation</a:t>
            </a:r>
          </a:p>
          <a:p>
            <a:r>
              <a:rPr lang="en-US" sz="2000" dirty="0"/>
              <a:t>Accessibility</a:t>
            </a:r>
          </a:p>
          <a:p>
            <a:endParaRPr lang="en-US" sz="2000" dirty="0"/>
          </a:p>
          <a:p>
            <a:endParaRPr lang="en-US" sz="2000" dirty="0"/>
          </a:p>
          <a:p>
            <a:endParaRPr lang="en-US" sz="2000" dirty="0"/>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364" name="Picture 4" descr="What Is ChatGPT? Everything to Know. | Built In">
            <a:extLst>
              <a:ext uri="{FF2B5EF4-FFF2-40B4-BE49-F238E27FC236}">
                <a16:creationId xmlns:a16="http://schemas.microsoft.com/office/drawing/2014/main" id="{EEF0401B-431C-6AF8-1285-21F1D88CD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505" y="1940438"/>
            <a:ext cx="3790950" cy="199024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ow to Choose Between Alexa and Siri">
            <a:extLst>
              <a:ext uri="{FF2B5EF4-FFF2-40B4-BE49-F238E27FC236}">
                <a16:creationId xmlns:a16="http://schemas.microsoft.com/office/drawing/2014/main" id="{04B0FE55-C4D3-86C9-7165-FB095E579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504" y="4058379"/>
            <a:ext cx="3790950" cy="212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37E240-3621-18B4-DA96-F09E40B4AC82}"/>
              </a:ext>
            </a:extLst>
          </p:cNvPr>
          <p:cNvSpPr>
            <a:spLocks noGrp="1"/>
          </p:cNvSpPr>
          <p:nvPr>
            <p:ph type="title"/>
          </p:nvPr>
        </p:nvSpPr>
        <p:spPr>
          <a:xfrm>
            <a:off x="1137034" y="609597"/>
            <a:ext cx="9392421" cy="1330841"/>
          </a:xfrm>
        </p:spPr>
        <p:txBody>
          <a:bodyPr>
            <a:normAutofit/>
          </a:bodyPr>
          <a:lstStyle/>
          <a:p>
            <a:r>
              <a:rPr lang="en-US"/>
              <a:t>Agenda</a:t>
            </a:r>
            <a:endParaRPr lang="en-US" dirty="0"/>
          </a:p>
        </p:txBody>
      </p:sp>
      <p:sp>
        <p:nvSpPr>
          <p:cNvPr id="18" name="Content Placeholder 2">
            <a:extLst>
              <a:ext uri="{FF2B5EF4-FFF2-40B4-BE49-F238E27FC236}">
                <a16:creationId xmlns:a16="http://schemas.microsoft.com/office/drawing/2014/main" id="{E015955B-BB13-5965-6764-CDC4A05F6F85}"/>
              </a:ext>
            </a:extLst>
          </p:cNvPr>
          <p:cNvSpPr>
            <a:spLocks noGrp="1"/>
          </p:cNvSpPr>
          <p:nvPr>
            <p:ph idx="1"/>
          </p:nvPr>
        </p:nvSpPr>
        <p:spPr>
          <a:xfrm>
            <a:off x="1137034" y="2198362"/>
            <a:ext cx="4958966" cy="3917773"/>
          </a:xfrm>
        </p:spPr>
        <p:txBody>
          <a:bodyPr>
            <a:normAutofit lnSpcReduction="10000"/>
          </a:bodyPr>
          <a:lstStyle/>
          <a:p>
            <a:r>
              <a:rPr lang="en-US" sz="1900"/>
              <a:t>What is Artificial Intelligence(AI)?</a:t>
            </a:r>
          </a:p>
          <a:p>
            <a:r>
              <a:rPr lang="en-US" sz="1900"/>
              <a:t>History of AI</a:t>
            </a:r>
          </a:p>
          <a:p>
            <a:r>
              <a:rPr lang="en-US" sz="1900"/>
              <a:t>Machine Learning</a:t>
            </a:r>
          </a:p>
          <a:p>
            <a:r>
              <a:rPr lang="en-US" sz="1900"/>
              <a:t>Natural Language Processing</a:t>
            </a:r>
          </a:p>
          <a:p>
            <a:r>
              <a:rPr lang="en-US" sz="1900"/>
              <a:t>Deep Learning</a:t>
            </a:r>
          </a:p>
          <a:p>
            <a:r>
              <a:rPr lang="en-US" sz="1900"/>
              <a:t>Machine Translation</a:t>
            </a:r>
          </a:p>
          <a:p>
            <a:r>
              <a:rPr lang="en-US" sz="1900"/>
              <a:t>Convolutional Neural Network</a:t>
            </a:r>
          </a:p>
          <a:p>
            <a:r>
              <a:rPr lang="en-US" sz="1900"/>
              <a:t>Large Language Models </a:t>
            </a:r>
          </a:p>
          <a:p>
            <a:r>
              <a:rPr lang="en-US" sz="1900"/>
              <a:t>Risks of AI</a:t>
            </a:r>
          </a:p>
          <a:p>
            <a:r>
              <a:rPr lang="en-US" sz="1900"/>
              <a:t>Future Direction</a:t>
            </a:r>
          </a:p>
          <a:p>
            <a:r>
              <a:rPr lang="en-US" sz="1900"/>
              <a:t>Summary</a:t>
            </a:r>
          </a:p>
          <a:p>
            <a:endParaRPr lang="en-US" sz="1900"/>
          </a:p>
          <a:p>
            <a:endParaRPr lang="en-US" sz="1900"/>
          </a:p>
          <a:p>
            <a:endParaRPr lang="en-US" sz="1900"/>
          </a:p>
          <a:p>
            <a:endParaRPr lang="en-US" sz="1900" dirty="0"/>
          </a:p>
        </p:txBody>
      </p:sp>
      <p:pic>
        <p:nvPicPr>
          <p:cNvPr id="7" name="Graphic 6" descr="Robot">
            <a:extLst>
              <a:ext uri="{FF2B5EF4-FFF2-40B4-BE49-F238E27FC236}">
                <a16:creationId xmlns:a16="http://schemas.microsoft.com/office/drawing/2014/main" id="{6293C79B-767C-1278-4EAC-239BCA15F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27" name="Freeform: Shape 2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0356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Freeform: Shape 717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60E6B2-35EA-A750-6B03-D4BAFAE950A4}"/>
              </a:ext>
            </a:extLst>
          </p:cNvPr>
          <p:cNvSpPr>
            <a:spLocks noGrp="1"/>
          </p:cNvSpPr>
          <p:nvPr>
            <p:ph type="title"/>
          </p:nvPr>
        </p:nvSpPr>
        <p:spPr>
          <a:xfrm>
            <a:off x="1137034" y="609597"/>
            <a:ext cx="9392421" cy="1330841"/>
          </a:xfrm>
        </p:spPr>
        <p:txBody>
          <a:bodyPr>
            <a:normAutofit/>
          </a:bodyPr>
          <a:lstStyle/>
          <a:p>
            <a:r>
              <a:rPr lang="en-US" dirty="0"/>
              <a:t>Deep Learning</a:t>
            </a:r>
          </a:p>
        </p:txBody>
      </p:sp>
      <p:sp>
        <p:nvSpPr>
          <p:cNvPr id="3" name="Content Placeholder 2">
            <a:extLst>
              <a:ext uri="{FF2B5EF4-FFF2-40B4-BE49-F238E27FC236}">
                <a16:creationId xmlns:a16="http://schemas.microsoft.com/office/drawing/2014/main" id="{4637564E-66F8-0ADB-10FE-99BB38F1183B}"/>
              </a:ext>
            </a:extLst>
          </p:cNvPr>
          <p:cNvSpPr>
            <a:spLocks noGrp="1"/>
          </p:cNvSpPr>
          <p:nvPr>
            <p:ph idx="1"/>
          </p:nvPr>
        </p:nvSpPr>
        <p:spPr>
          <a:xfrm>
            <a:off x="1137033" y="2198363"/>
            <a:ext cx="7911273" cy="1108364"/>
          </a:xfrm>
        </p:spPr>
        <p:txBody>
          <a:bodyPr>
            <a:normAutofit lnSpcReduction="10000"/>
          </a:bodyPr>
          <a:lstStyle/>
          <a:p>
            <a:r>
              <a:rPr lang="en-US" sz="2000" dirty="0"/>
              <a:t>Subfield of Machine Learning</a:t>
            </a:r>
          </a:p>
          <a:p>
            <a:r>
              <a:rPr lang="en-US" sz="2000" dirty="0"/>
              <a:t>Development of artificial neural network</a:t>
            </a:r>
          </a:p>
          <a:p>
            <a:r>
              <a:rPr lang="en-US" sz="2000" dirty="0"/>
              <a:t>Inspired by the structure and function of the human brain</a:t>
            </a:r>
          </a:p>
        </p:txBody>
      </p:sp>
      <p:pic>
        <p:nvPicPr>
          <p:cNvPr id="7170" name="Picture 2">
            <a:extLst>
              <a:ext uri="{FF2B5EF4-FFF2-40B4-BE49-F238E27FC236}">
                <a16:creationId xmlns:a16="http://schemas.microsoft.com/office/drawing/2014/main" id="{C46CC1FE-83A3-57CD-D963-7401963350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697" y="3204284"/>
            <a:ext cx="8235042" cy="3520478"/>
          </a:xfrm>
          <a:prstGeom prst="rect">
            <a:avLst/>
          </a:prstGeom>
          <a:noFill/>
          <a:extLst>
            <a:ext uri="{909E8E84-426E-40DD-AFC4-6F175D3DCCD1}">
              <a14:hiddenFill xmlns:a14="http://schemas.microsoft.com/office/drawing/2010/main">
                <a:solidFill>
                  <a:srgbClr val="FFFFFF"/>
                </a:solidFill>
              </a14:hiddenFill>
            </a:ext>
          </a:extLst>
        </p:spPr>
      </p:pic>
      <p:sp>
        <p:nvSpPr>
          <p:cNvPr id="7179" name="Freeform: Shape 717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5EA77659-9C71-BA53-7B2C-49B7265F960B}"/>
              </a:ext>
            </a:extLst>
          </p:cNvPr>
          <p:cNvSpPr txBox="1"/>
          <p:nvPr/>
        </p:nvSpPr>
        <p:spPr>
          <a:xfrm>
            <a:off x="0" y="6660576"/>
            <a:ext cx="7501049" cy="261610"/>
          </a:xfrm>
          <a:prstGeom prst="rect">
            <a:avLst/>
          </a:prstGeom>
          <a:noFill/>
        </p:spPr>
        <p:txBody>
          <a:bodyPr wrap="square">
            <a:spAutoFit/>
          </a:bodyPr>
          <a:lstStyle/>
          <a:p>
            <a:pPr>
              <a:spcAft>
                <a:spcPts val="600"/>
              </a:spcAft>
            </a:pPr>
            <a:r>
              <a:rPr lang="en-US" sz="1100" dirty="0"/>
              <a:t>Image from: https://towardsdatascience.com/the-concept-of-artificial-neurons-perceptrons-in-neural-networks-fab22249cbfc</a:t>
            </a:r>
          </a:p>
        </p:txBody>
      </p:sp>
    </p:spTree>
    <p:extLst>
      <p:ext uri="{BB962C8B-B14F-4D97-AF65-F5344CB8AC3E}">
        <p14:creationId xmlns:p14="http://schemas.microsoft.com/office/powerpoint/2010/main" val="46068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3" name="Rectangle 2663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5" name="Freeform: Shape 266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849812-9341-EF77-6346-1767DB22C021}"/>
              </a:ext>
            </a:extLst>
          </p:cNvPr>
          <p:cNvSpPr>
            <a:spLocks noGrp="1"/>
          </p:cNvSpPr>
          <p:nvPr>
            <p:ph type="title"/>
          </p:nvPr>
        </p:nvSpPr>
        <p:spPr>
          <a:xfrm>
            <a:off x="473785" y="241954"/>
            <a:ext cx="9392421" cy="1330841"/>
          </a:xfrm>
        </p:spPr>
        <p:txBody>
          <a:bodyPr>
            <a:normAutofit/>
          </a:bodyPr>
          <a:lstStyle/>
          <a:p>
            <a:r>
              <a:rPr lang="en-US" dirty="0"/>
              <a:t>AI vs ML vs DL</a:t>
            </a:r>
          </a:p>
        </p:txBody>
      </p:sp>
      <p:pic>
        <p:nvPicPr>
          <p:cNvPr id="26628" name="Picture 4">
            <a:extLst>
              <a:ext uri="{FF2B5EF4-FFF2-40B4-BE49-F238E27FC236}">
                <a16:creationId xmlns:a16="http://schemas.microsoft.com/office/drawing/2014/main" id="{A56748DF-BB48-508A-BC2A-2D9B143267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bwMode="auto">
          <a:xfrm>
            <a:off x="3095961" y="2061836"/>
            <a:ext cx="4571324" cy="4582782"/>
          </a:xfrm>
          <a:prstGeom prst="rect">
            <a:avLst/>
          </a:prstGeom>
          <a:noFill/>
          <a:extLst>
            <a:ext uri="{909E8E84-426E-40DD-AFC4-6F175D3DCCD1}">
              <a14:hiddenFill xmlns:a14="http://schemas.microsoft.com/office/drawing/2010/main">
                <a:solidFill>
                  <a:srgbClr val="FFFFFF"/>
                </a:solidFill>
              </a14:hiddenFill>
            </a:ext>
          </a:extLst>
        </p:spPr>
      </p:pic>
      <p:sp>
        <p:nvSpPr>
          <p:cNvPr id="26637" name="Freeform: Shape 266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0478DED-FFD9-5835-5722-81E50979931F}"/>
              </a:ext>
            </a:extLst>
          </p:cNvPr>
          <p:cNvSpPr txBox="1"/>
          <p:nvPr/>
        </p:nvSpPr>
        <p:spPr>
          <a:xfrm>
            <a:off x="3933825" y="3105150"/>
            <a:ext cx="301686"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23F21075-8685-A770-63FD-0EA2279455C9}"/>
              </a:ext>
            </a:extLst>
          </p:cNvPr>
          <p:cNvSpPr txBox="1"/>
          <p:nvPr/>
        </p:nvSpPr>
        <p:spPr>
          <a:xfrm>
            <a:off x="4676775" y="4133850"/>
            <a:ext cx="301686"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BB73C422-FDC9-BDB7-E2A9-3FDCCEA28E56}"/>
              </a:ext>
            </a:extLst>
          </p:cNvPr>
          <p:cNvSpPr txBox="1"/>
          <p:nvPr/>
        </p:nvSpPr>
        <p:spPr>
          <a:xfrm>
            <a:off x="5794314" y="4133850"/>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517047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7" name="Rectangle 2765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9" name="Freeform: Shape 2765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89FD06-5735-9671-4F0C-8C52F3AF1E70}"/>
              </a:ext>
            </a:extLst>
          </p:cNvPr>
          <p:cNvSpPr>
            <a:spLocks noGrp="1"/>
          </p:cNvSpPr>
          <p:nvPr>
            <p:ph type="title"/>
          </p:nvPr>
        </p:nvSpPr>
        <p:spPr>
          <a:xfrm>
            <a:off x="1137034" y="609597"/>
            <a:ext cx="9392421" cy="1330841"/>
          </a:xfrm>
        </p:spPr>
        <p:txBody>
          <a:bodyPr>
            <a:normAutofit/>
          </a:bodyPr>
          <a:lstStyle/>
          <a:p>
            <a:r>
              <a:rPr lang="en-US" dirty="0"/>
              <a:t>1. Artificial Intelligence</a:t>
            </a:r>
          </a:p>
        </p:txBody>
      </p:sp>
      <p:pic>
        <p:nvPicPr>
          <p:cNvPr id="27650" name="Picture 2">
            <a:extLst>
              <a:ext uri="{FF2B5EF4-FFF2-40B4-BE49-F238E27FC236}">
                <a16:creationId xmlns:a16="http://schemas.microsoft.com/office/drawing/2014/main" id="{06D06AD6-006B-FEE3-E55E-2D22ACAD8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164" y="1582764"/>
            <a:ext cx="10124159" cy="4505252"/>
          </a:xfrm>
          <a:prstGeom prst="rect">
            <a:avLst/>
          </a:prstGeom>
          <a:noFill/>
          <a:extLst>
            <a:ext uri="{909E8E84-426E-40DD-AFC4-6F175D3DCCD1}">
              <a14:hiddenFill xmlns:a14="http://schemas.microsoft.com/office/drawing/2010/main">
                <a:solidFill>
                  <a:srgbClr val="FFFFFF"/>
                </a:solidFill>
              </a14:hiddenFill>
            </a:ext>
          </a:extLst>
        </p:spPr>
      </p:pic>
      <p:sp>
        <p:nvSpPr>
          <p:cNvPr id="27661" name="Freeform: Shape 2766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63C962A0-3D52-0993-8541-703D0807DD80}"/>
              </a:ext>
            </a:extLst>
          </p:cNvPr>
          <p:cNvSpPr txBox="1"/>
          <p:nvPr/>
        </p:nvSpPr>
        <p:spPr>
          <a:xfrm>
            <a:off x="7439026" y="6518589"/>
            <a:ext cx="4752973" cy="400110"/>
          </a:xfrm>
          <a:prstGeom prst="rect">
            <a:avLst/>
          </a:prstGeom>
          <a:noFill/>
        </p:spPr>
        <p:txBody>
          <a:bodyPr wrap="square">
            <a:spAutoFit/>
          </a:bodyPr>
          <a:lstStyle/>
          <a:p>
            <a:r>
              <a:rPr lang="en-US" sz="1000" dirty="0"/>
              <a:t>https://www.advancinganalytics.co.uk/blog/2021/12/15/understanding-the-difference-between-ai-ml-and-dl-using-an-incredibly-simple-example</a:t>
            </a:r>
          </a:p>
        </p:txBody>
      </p:sp>
    </p:spTree>
    <p:extLst>
      <p:ext uri="{BB962C8B-B14F-4D97-AF65-F5344CB8AC3E}">
        <p14:creationId xmlns:p14="http://schemas.microsoft.com/office/powerpoint/2010/main" val="76291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67E3A1-29B7-C463-2D95-B61A9FB9F03B}"/>
              </a:ext>
            </a:extLst>
          </p:cNvPr>
          <p:cNvSpPr>
            <a:spLocks noGrp="1"/>
          </p:cNvSpPr>
          <p:nvPr>
            <p:ph type="title"/>
          </p:nvPr>
        </p:nvSpPr>
        <p:spPr>
          <a:xfrm>
            <a:off x="1137034" y="609597"/>
            <a:ext cx="9392421" cy="1330841"/>
          </a:xfrm>
        </p:spPr>
        <p:txBody>
          <a:bodyPr>
            <a:normAutofit/>
          </a:bodyPr>
          <a:lstStyle/>
          <a:p>
            <a:r>
              <a:rPr lang="en-US" dirty="0"/>
              <a:t>2. Machine Learning</a:t>
            </a:r>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676" name="Picture 4">
            <a:extLst>
              <a:ext uri="{FF2B5EF4-FFF2-40B4-BE49-F238E27FC236}">
                <a16:creationId xmlns:a16="http://schemas.microsoft.com/office/drawing/2014/main" id="{461510CD-13C9-BD48-2A85-17AB3355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94" y="1410340"/>
            <a:ext cx="10204299" cy="4534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5A4466-8DA1-344E-9051-8A4FEF09CDAE}"/>
              </a:ext>
            </a:extLst>
          </p:cNvPr>
          <p:cNvSpPr txBox="1"/>
          <p:nvPr/>
        </p:nvSpPr>
        <p:spPr>
          <a:xfrm>
            <a:off x="7439027" y="6389972"/>
            <a:ext cx="4752973" cy="400110"/>
          </a:xfrm>
          <a:prstGeom prst="rect">
            <a:avLst/>
          </a:prstGeom>
          <a:noFill/>
        </p:spPr>
        <p:txBody>
          <a:bodyPr wrap="square">
            <a:spAutoFit/>
          </a:bodyPr>
          <a:lstStyle/>
          <a:p>
            <a:r>
              <a:rPr lang="en-US" sz="1000" dirty="0"/>
              <a:t>https://www.advancinganalytics.co.uk/blog/2021/12/15/understanding-the-difference-between-ai-ml-and-dl-using-an-incredibly-simple-example</a:t>
            </a:r>
          </a:p>
        </p:txBody>
      </p:sp>
    </p:spTree>
    <p:extLst>
      <p:ext uri="{BB962C8B-B14F-4D97-AF65-F5344CB8AC3E}">
        <p14:creationId xmlns:p14="http://schemas.microsoft.com/office/powerpoint/2010/main" val="383962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2970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5" name="Freeform: Shape 2970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73B039-C351-3FDF-5E1D-0C52A04C64E4}"/>
              </a:ext>
            </a:extLst>
          </p:cNvPr>
          <p:cNvSpPr>
            <a:spLocks noGrp="1"/>
          </p:cNvSpPr>
          <p:nvPr>
            <p:ph type="title"/>
          </p:nvPr>
        </p:nvSpPr>
        <p:spPr>
          <a:xfrm>
            <a:off x="1137034" y="609597"/>
            <a:ext cx="9392421" cy="1330841"/>
          </a:xfrm>
        </p:spPr>
        <p:txBody>
          <a:bodyPr>
            <a:normAutofit/>
          </a:bodyPr>
          <a:lstStyle/>
          <a:p>
            <a:r>
              <a:rPr lang="en-US" dirty="0"/>
              <a:t>3. Deep Learning</a:t>
            </a:r>
          </a:p>
        </p:txBody>
      </p:sp>
      <p:pic>
        <p:nvPicPr>
          <p:cNvPr id="29698" name="Picture 2">
            <a:extLst>
              <a:ext uri="{FF2B5EF4-FFF2-40B4-BE49-F238E27FC236}">
                <a16:creationId xmlns:a16="http://schemas.microsoft.com/office/drawing/2014/main" id="{5A0503A1-DF13-EE4B-18B0-20168155BE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1809" y="1940438"/>
            <a:ext cx="8866911" cy="3945776"/>
          </a:xfrm>
          <a:prstGeom prst="rect">
            <a:avLst/>
          </a:prstGeom>
          <a:noFill/>
          <a:extLst>
            <a:ext uri="{909E8E84-426E-40DD-AFC4-6F175D3DCCD1}">
              <a14:hiddenFill xmlns:a14="http://schemas.microsoft.com/office/drawing/2010/main">
                <a:solidFill>
                  <a:srgbClr val="FFFFFF"/>
                </a:solidFill>
              </a14:hiddenFill>
            </a:ext>
          </a:extLst>
        </p:spPr>
      </p:pic>
      <p:sp>
        <p:nvSpPr>
          <p:cNvPr id="29707" name="Freeform: Shape 2970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042016E-F746-BD5C-4348-B09DF8D2A4D0}"/>
              </a:ext>
            </a:extLst>
          </p:cNvPr>
          <p:cNvSpPr txBox="1"/>
          <p:nvPr/>
        </p:nvSpPr>
        <p:spPr>
          <a:xfrm>
            <a:off x="7439026" y="6518589"/>
            <a:ext cx="4752973" cy="400110"/>
          </a:xfrm>
          <a:prstGeom prst="rect">
            <a:avLst/>
          </a:prstGeom>
          <a:noFill/>
        </p:spPr>
        <p:txBody>
          <a:bodyPr wrap="square">
            <a:spAutoFit/>
          </a:bodyPr>
          <a:lstStyle/>
          <a:p>
            <a:r>
              <a:rPr lang="en-US" sz="1000" dirty="0"/>
              <a:t>https://www.advancinganalytics.co.uk/blog/2021/12/15/understanding-the-difference-between-ai-ml-and-dl-using-an-incredibly-simple-example</a:t>
            </a:r>
          </a:p>
        </p:txBody>
      </p:sp>
    </p:spTree>
    <p:extLst>
      <p:ext uri="{BB962C8B-B14F-4D97-AF65-F5344CB8AC3E}">
        <p14:creationId xmlns:p14="http://schemas.microsoft.com/office/powerpoint/2010/main" val="2356152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4B5015-FC77-665D-D3A5-C49EBBDB580C}"/>
              </a:ext>
            </a:extLst>
          </p:cNvPr>
          <p:cNvSpPr>
            <a:spLocks noGrp="1"/>
          </p:cNvSpPr>
          <p:nvPr>
            <p:ph type="title"/>
          </p:nvPr>
        </p:nvSpPr>
        <p:spPr>
          <a:xfrm>
            <a:off x="1137034" y="609599"/>
            <a:ext cx="5338194" cy="1322888"/>
          </a:xfrm>
        </p:spPr>
        <p:txBody>
          <a:bodyPr>
            <a:normAutofit/>
          </a:bodyPr>
          <a:lstStyle/>
          <a:p>
            <a:r>
              <a:rPr lang="en-US"/>
              <a:t>Application of Deep Learning</a:t>
            </a:r>
          </a:p>
        </p:txBody>
      </p:sp>
      <p:sp>
        <p:nvSpPr>
          <p:cNvPr id="3" name="Content Placeholder 2">
            <a:extLst>
              <a:ext uri="{FF2B5EF4-FFF2-40B4-BE49-F238E27FC236}">
                <a16:creationId xmlns:a16="http://schemas.microsoft.com/office/drawing/2014/main" id="{BBF0CB68-B998-7763-BAE4-81AD0B985576}"/>
              </a:ext>
            </a:extLst>
          </p:cNvPr>
          <p:cNvSpPr>
            <a:spLocks noGrp="1"/>
          </p:cNvSpPr>
          <p:nvPr>
            <p:ph idx="1"/>
          </p:nvPr>
        </p:nvSpPr>
        <p:spPr>
          <a:xfrm>
            <a:off x="1137034" y="2194101"/>
            <a:ext cx="4742771" cy="3983415"/>
          </a:xfrm>
        </p:spPr>
        <p:txBody>
          <a:bodyPr>
            <a:normAutofit/>
          </a:bodyPr>
          <a:lstStyle/>
          <a:p>
            <a:r>
              <a:rPr lang="en-US" sz="2000"/>
              <a:t>Computer Vision</a:t>
            </a:r>
          </a:p>
          <a:p>
            <a:r>
              <a:rPr lang="en-US" sz="2000"/>
              <a:t>Natural Language Processing: MT</a:t>
            </a:r>
          </a:p>
          <a:p>
            <a:r>
              <a:rPr lang="en-US" sz="2000"/>
              <a:t>Speech Recognition</a:t>
            </a:r>
          </a:p>
          <a:p>
            <a:r>
              <a:rPr lang="en-US" sz="2000"/>
              <a:t>Autonomous Vehicles</a:t>
            </a:r>
          </a:p>
          <a:p>
            <a:r>
              <a:rPr lang="en-US" sz="2000"/>
              <a:t>Healthcare</a:t>
            </a:r>
          </a:p>
          <a:p>
            <a:r>
              <a:rPr lang="en-US" sz="2000"/>
              <a:t>Energy</a:t>
            </a:r>
          </a:p>
          <a:p>
            <a:r>
              <a:rPr lang="en-US" sz="2000"/>
              <a:t>Agriculture</a:t>
            </a:r>
          </a:p>
          <a:p>
            <a:endParaRPr lang="en-US" sz="2000"/>
          </a:p>
          <a:p>
            <a:endParaRPr lang="en-US" sz="2000"/>
          </a:p>
        </p:txBody>
      </p:sp>
      <p:pic>
        <p:nvPicPr>
          <p:cNvPr id="4" name="Graphic 6" descr="Translate">
            <a:extLst>
              <a:ext uri="{FF2B5EF4-FFF2-40B4-BE49-F238E27FC236}">
                <a16:creationId xmlns:a16="http://schemas.microsoft.com/office/drawing/2014/main" id="{B5691473-D540-1BD3-F3EB-B1C71CFA74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0612" y="834656"/>
            <a:ext cx="2445489" cy="2445489"/>
          </a:xfrm>
          <a:prstGeom prst="rect">
            <a:avLst/>
          </a:prstGeom>
        </p:spPr>
      </p:pic>
      <p:pic>
        <p:nvPicPr>
          <p:cNvPr id="3074" name="Picture 2" descr="New deep learning research breaks records in image recognition ability of  self-driving cars">
            <a:extLst>
              <a:ext uri="{FF2B5EF4-FFF2-40B4-BE49-F238E27FC236}">
                <a16:creationId xmlns:a16="http://schemas.microsoft.com/office/drawing/2014/main" id="{2F9738B9-B119-C08B-4589-45B7F56C6B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2912" y="3601878"/>
            <a:ext cx="3740887" cy="141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13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69C0B-0256-F761-D251-FB1BFEFE1156}"/>
              </a:ext>
            </a:extLst>
          </p:cNvPr>
          <p:cNvSpPr>
            <a:spLocks noGrp="1"/>
          </p:cNvSpPr>
          <p:nvPr>
            <p:ph type="title"/>
          </p:nvPr>
        </p:nvSpPr>
        <p:spPr>
          <a:xfrm>
            <a:off x="1137034" y="609597"/>
            <a:ext cx="9392421" cy="1330841"/>
          </a:xfrm>
        </p:spPr>
        <p:txBody>
          <a:bodyPr>
            <a:normAutofit/>
          </a:bodyPr>
          <a:lstStyle/>
          <a:p>
            <a:r>
              <a:rPr lang="en-US" dirty="0"/>
              <a:t>Machine Translation(MT)</a:t>
            </a:r>
          </a:p>
        </p:txBody>
      </p:sp>
      <p:sp>
        <p:nvSpPr>
          <p:cNvPr id="3" name="Content Placeholder 2">
            <a:extLst>
              <a:ext uri="{FF2B5EF4-FFF2-40B4-BE49-F238E27FC236}">
                <a16:creationId xmlns:a16="http://schemas.microsoft.com/office/drawing/2014/main" id="{CA51B1F1-5DE4-A762-BE71-C4428422FF11}"/>
              </a:ext>
            </a:extLst>
          </p:cNvPr>
          <p:cNvSpPr>
            <a:spLocks noGrp="1"/>
          </p:cNvSpPr>
          <p:nvPr>
            <p:ph idx="1"/>
          </p:nvPr>
        </p:nvSpPr>
        <p:spPr>
          <a:xfrm>
            <a:off x="1137034" y="2198362"/>
            <a:ext cx="4958966" cy="3917773"/>
          </a:xfrm>
        </p:spPr>
        <p:txBody>
          <a:bodyPr>
            <a:normAutofit/>
          </a:bodyPr>
          <a:lstStyle/>
          <a:p>
            <a:r>
              <a:rPr lang="en-US" sz="2000" dirty="0"/>
              <a:t>Subfield of computational linguistics</a:t>
            </a:r>
          </a:p>
          <a:p>
            <a:r>
              <a:rPr lang="en-US" sz="2000" dirty="0"/>
              <a:t>Deep Learning has given rise to Neural Machine Translation(NMT)</a:t>
            </a:r>
          </a:p>
          <a:p>
            <a:r>
              <a:rPr lang="en-US" sz="2000" dirty="0"/>
              <a:t>NMT is the most powerful algorithm to perform translation</a:t>
            </a:r>
          </a:p>
          <a:p>
            <a:r>
              <a:rPr lang="en-US" sz="2000" dirty="0"/>
              <a:t>Example: Google Translate, </a:t>
            </a:r>
            <a:r>
              <a:rPr lang="en-US" sz="2000" dirty="0" err="1"/>
              <a:t>DeepL</a:t>
            </a:r>
            <a:endParaRPr lang="en-US" sz="2000" dirty="0"/>
          </a:p>
          <a:p>
            <a:r>
              <a:rPr lang="en-US" sz="2000" dirty="0"/>
              <a:t>Massive datasets of translated sentences are used to train a model capable of translating between any two languages</a:t>
            </a:r>
          </a:p>
        </p:txBody>
      </p:sp>
      <p:pic>
        <p:nvPicPr>
          <p:cNvPr id="4" name="Graphic 6" descr="Translate">
            <a:extLst>
              <a:ext uri="{FF2B5EF4-FFF2-40B4-BE49-F238E27FC236}">
                <a16:creationId xmlns:a16="http://schemas.microsoft.com/office/drawing/2014/main" id="{4215C100-B545-6194-E4A3-01764F503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9026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204">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C09C6974-FF51-F292-EF09-0D6E7A0154A9}"/>
              </a:ext>
            </a:extLst>
          </p:cNvPr>
          <p:cNvSpPr>
            <a:spLocks noGrp="1"/>
          </p:cNvSpPr>
          <p:nvPr>
            <p:ph type="title"/>
          </p:nvPr>
        </p:nvSpPr>
        <p:spPr>
          <a:xfrm>
            <a:off x="838200" y="365125"/>
            <a:ext cx="10515600" cy="930275"/>
          </a:xfrm>
        </p:spPr>
        <p:txBody>
          <a:bodyPr>
            <a:normAutofit/>
          </a:bodyPr>
          <a:lstStyle/>
          <a:p>
            <a:r>
              <a:rPr lang="en-US" dirty="0"/>
              <a:t>Encoder and Decoder Algorithm For NMT</a:t>
            </a:r>
          </a:p>
        </p:txBody>
      </p:sp>
      <p:pic>
        <p:nvPicPr>
          <p:cNvPr id="8194" name="Picture 2">
            <a:extLst>
              <a:ext uri="{FF2B5EF4-FFF2-40B4-BE49-F238E27FC236}">
                <a16:creationId xmlns:a16="http://schemas.microsoft.com/office/drawing/2014/main" id="{8B8C1813-38DA-E23C-68E7-F6C8069379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2228" y="2620602"/>
            <a:ext cx="6847298" cy="1612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C96A93-425A-E4C2-73D3-41102CEA5F6D}"/>
              </a:ext>
            </a:extLst>
          </p:cNvPr>
          <p:cNvSpPr txBox="1"/>
          <p:nvPr/>
        </p:nvSpPr>
        <p:spPr>
          <a:xfrm>
            <a:off x="6458402" y="6630967"/>
            <a:ext cx="4895398" cy="240066"/>
          </a:xfrm>
          <a:prstGeom prst="rect">
            <a:avLst/>
          </a:prstGeom>
          <a:noFill/>
        </p:spPr>
        <p:txBody>
          <a:bodyPr wrap="square">
            <a:spAutoFit/>
          </a:bodyPr>
          <a:lstStyle/>
          <a:p>
            <a:pPr defTabSz="731520">
              <a:spcAft>
                <a:spcPts val="600"/>
              </a:spcAft>
            </a:pPr>
            <a:r>
              <a:rPr lang="en-US" sz="960" kern="1200" dirty="0">
                <a:solidFill>
                  <a:schemeClr val="tx1"/>
                </a:solidFill>
                <a:latin typeface="+mn-lt"/>
                <a:ea typeface="+mn-ea"/>
                <a:cs typeface="+mn-cs"/>
              </a:rPr>
              <a:t>Image from: https://towardsdatascience.com/neural-machine-translation-15ecf6b0b</a:t>
            </a:r>
            <a:endParaRPr lang="en-US" sz="1200" dirty="0"/>
          </a:p>
        </p:txBody>
      </p:sp>
      <p:sp>
        <p:nvSpPr>
          <p:cNvPr id="9" name="TextBox 8">
            <a:extLst>
              <a:ext uri="{FF2B5EF4-FFF2-40B4-BE49-F238E27FC236}">
                <a16:creationId xmlns:a16="http://schemas.microsoft.com/office/drawing/2014/main" id="{9C8E4120-1EA2-3F68-E493-31C42BADDB38}"/>
              </a:ext>
            </a:extLst>
          </p:cNvPr>
          <p:cNvSpPr txBox="1"/>
          <p:nvPr/>
        </p:nvSpPr>
        <p:spPr>
          <a:xfrm>
            <a:off x="1532228" y="4352949"/>
            <a:ext cx="5806616" cy="313932"/>
          </a:xfrm>
          <a:prstGeom prst="rect">
            <a:avLst/>
          </a:prstGeom>
          <a:noFill/>
        </p:spPr>
        <p:txBody>
          <a:bodyPr wrap="square">
            <a:spAutoFit/>
          </a:bodyPr>
          <a:lstStyle/>
          <a:p>
            <a:pPr marL="228600" indent="-228600" defTabSz="731520">
              <a:spcAft>
                <a:spcPts val="600"/>
              </a:spcAft>
              <a:buFont typeface="Arial" panose="020B0604020202020204" pitchFamily="34" charset="0"/>
              <a:buChar char="•"/>
            </a:pPr>
            <a:r>
              <a:rPr lang="en-US" sz="1440" kern="1200">
                <a:solidFill>
                  <a:schemeClr val="tx1"/>
                </a:solidFill>
                <a:latin typeface="+mn-lt"/>
                <a:ea typeface="+mn-ea"/>
                <a:cs typeface="+mn-cs"/>
              </a:rPr>
              <a:t>Figure : Encoder Decoder structure translating the English sentence</a:t>
            </a:r>
            <a:endParaRPr lang="en-US"/>
          </a:p>
        </p:txBody>
      </p:sp>
      <p:pic>
        <p:nvPicPr>
          <p:cNvPr id="8200" name="Picture 8">
            <a:extLst>
              <a:ext uri="{FF2B5EF4-FFF2-40B4-BE49-F238E27FC236}">
                <a16:creationId xmlns:a16="http://schemas.microsoft.com/office/drawing/2014/main" id="{F1B56FCA-BF0C-8C4F-1672-7E8A1C45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878" y="2011363"/>
            <a:ext cx="1017341" cy="22219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D97319E-1029-1E58-5BFE-1FA2C92C298C}"/>
              </a:ext>
            </a:extLst>
          </p:cNvPr>
          <p:cNvSpPr txBox="1"/>
          <p:nvPr/>
        </p:nvSpPr>
        <p:spPr>
          <a:xfrm>
            <a:off x="8617532" y="4233285"/>
            <a:ext cx="2042239" cy="535531"/>
          </a:xfrm>
          <a:prstGeom prst="rect">
            <a:avLst/>
          </a:prstGeom>
          <a:noFill/>
        </p:spPr>
        <p:txBody>
          <a:bodyPr wrap="square">
            <a:spAutoFit/>
          </a:bodyPr>
          <a:lstStyle/>
          <a:p>
            <a:pPr defTabSz="731520">
              <a:spcAft>
                <a:spcPts val="600"/>
              </a:spcAft>
            </a:pPr>
            <a:r>
              <a:rPr lang="en-US" sz="1440" kern="1200">
                <a:solidFill>
                  <a:schemeClr val="tx1"/>
                </a:solidFill>
                <a:latin typeface="+mn-lt"/>
                <a:ea typeface="+mn-ea"/>
                <a:cs typeface="+mn-cs"/>
              </a:rPr>
              <a:t>Table : Mini-vocabulary for the English language</a:t>
            </a:r>
            <a:endParaRPr lang="en-US"/>
          </a:p>
        </p:txBody>
      </p:sp>
      <p:sp>
        <p:nvSpPr>
          <p:cNvPr id="14" name="TextBox 13">
            <a:extLst>
              <a:ext uri="{FF2B5EF4-FFF2-40B4-BE49-F238E27FC236}">
                <a16:creationId xmlns:a16="http://schemas.microsoft.com/office/drawing/2014/main" id="{A4AB4C7C-12B0-9CD9-504E-194956C7E387}"/>
              </a:ext>
            </a:extLst>
          </p:cNvPr>
          <p:cNvSpPr txBox="1"/>
          <p:nvPr/>
        </p:nvSpPr>
        <p:spPr>
          <a:xfrm>
            <a:off x="1532229" y="4856021"/>
            <a:ext cx="4569029" cy="535531"/>
          </a:xfrm>
          <a:prstGeom prst="rect">
            <a:avLst/>
          </a:prstGeom>
          <a:noFill/>
        </p:spPr>
        <p:txBody>
          <a:bodyPr wrap="square" rtlCol="0">
            <a:spAutoFit/>
          </a:bodyPr>
          <a:lstStyle/>
          <a:p>
            <a:pPr marL="228600" indent="-228600" defTabSz="731520">
              <a:spcAft>
                <a:spcPts val="600"/>
              </a:spcAft>
              <a:buFont typeface="Arial" panose="020B0604020202020204" pitchFamily="34" charset="0"/>
              <a:buChar char="•"/>
            </a:pPr>
            <a:r>
              <a:rPr lang="en-US" sz="1440" kern="1200">
                <a:solidFill>
                  <a:schemeClr val="tx1"/>
                </a:solidFill>
                <a:latin typeface="+mn-lt"/>
                <a:ea typeface="+mn-ea"/>
                <a:cs typeface="+mn-cs"/>
              </a:rPr>
              <a:t>Encoder Decoder are DL models such as Convolutional Neural Network and Recurrent Neural Network</a:t>
            </a:r>
            <a:endParaRPr lang="en-US"/>
          </a:p>
        </p:txBody>
      </p:sp>
    </p:spTree>
    <p:extLst>
      <p:ext uri="{BB962C8B-B14F-4D97-AF65-F5344CB8AC3E}">
        <p14:creationId xmlns:p14="http://schemas.microsoft.com/office/powerpoint/2010/main" val="2600743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83F4E7-26DC-E7BA-D27F-32C4405E86EC}"/>
              </a:ext>
            </a:extLst>
          </p:cNvPr>
          <p:cNvSpPr>
            <a:spLocks noGrp="1"/>
          </p:cNvSpPr>
          <p:nvPr>
            <p:ph type="title"/>
          </p:nvPr>
        </p:nvSpPr>
        <p:spPr>
          <a:xfrm>
            <a:off x="1137034" y="609597"/>
            <a:ext cx="9392421" cy="1330841"/>
          </a:xfrm>
        </p:spPr>
        <p:txBody>
          <a:bodyPr>
            <a:normAutofit/>
          </a:bodyPr>
          <a:lstStyle/>
          <a:p>
            <a:r>
              <a:rPr lang="en-US" dirty="0"/>
              <a:t>Convolutional Neural Network</a:t>
            </a:r>
          </a:p>
        </p:txBody>
      </p:sp>
      <p:sp>
        <p:nvSpPr>
          <p:cNvPr id="3" name="Content Placeholder 2">
            <a:extLst>
              <a:ext uri="{FF2B5EF4-FFF2-40B4-BE49-F238E27FC236}">
                <a16:creationId xmlns:a16="http://schemas.microsoft.com/office/drawing/2014/main" id="{C02EF59A-47FC-14AE-09AA-C64EB98C809E}"/>
              </a:ext>
            </a:extLst>
          </p:cNvPr>
          <p:cNvSpPr>
            <a:spLocks noGrp="1"/>
          </p:cNvSpPr>
          <p:nvPr>
            <p:ph idx="1"/>
          </p:nvPr>
        </p:nvSpPr>
        <p:spPr>
          <a:xfrm>
            <a:off x="1137034" y="2198362"/>
            <a:ext cx="4136715" cy="4244968"/>
          </a:xfrm>
        </p:spPr>
        <p:txBody>
          <a:bodyPr>
            <a:normAutofit/>
          </a:bodyPr>
          <a:lstStyle/>
          <a:p>
            <a:r>
              <a:rPr lang="en-US" sz="2000" dirty="0"/>
              <a:t>Deep Learning Algorithm</a:t>
            </a:r>
          </a:p>
          <a:p>
            <a:r>
              <a:rPr lang="en-US" sz="2000" dirty="0"/>
              <a:t>Used for various applications such as image classification, medical diagnosis and translation</a:t>
            </a:r>
          </a:p>
          <a:p>
            <a:r>
              <a:rPr lang="en-US" sz="2000" b="0" i="0" dirty="0">
                <a:effectLst/>
                <a:latin typeface="source-serif-pro"/>
              </a:rPr>
              <a:t>The basic concept underlying CNNs for translation is that </a:t>
            </a:r>
            <a:r>
              <a:rPr lang="en-US" sz="2000" dirty="0">
                <a:latin typeface="source-serif-pro"/>
              </a:rPr>
              <a:t>it</a:t>
            </a:r>
            <a:r>
              <a:rPr lang="en-US" sz="2000" b="0" i="0" dirty="0">
                <a:effectLst/>
                <a:latin typeface="source-serif-pro"/>
              </a:rPr>
              <a:t> compute a vector for every possible phrase</a:t>
            </a:r>
            <a:endParaRPr lang="en-US" sz="2000" dirty="0"/>
          </a:p>
          <a:p>
            <a:endParaRPr lang="en-US" sz="2000" dirty="0"/>
          </a:p>
        </p:txBody>
      </p:sp>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2">
            <a:extLst>
              <a:ext uri="{FF2B5EF4-FFF2-40B4-BE49-F238E27FC236}">
                <a16:creationId xmlns:a16="http://schemas.microsoft.com/office/drawing/2014/main" id="{9A790630-B0C2-3047-28C8-CA7FFAF30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116" y="1791582"/>
            <a:ext cx="6547884" cy="38980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111067-8F66-04F4-198C-924409BDDE0C}"/>
              </a:ext>
            </a:extLst>
          </p:cNvPr>
          <p:cNvSpPr txBox="1"/>
          <p:nvPr/>
        </p:nvSpPr>
        <p:spPr>
          <a:xfrm>
            <a:off x="709722" y="6427113"/>
            <a:ext cx="6097772" cy="600164"/>
          </a:xfrm>
          <a:prstGeom prst="rect">
            <a:avLst/>
          </a:prstGeom>
          <a:noFill/>
        </p:spPr>
        <p:txBody>
          <a:bodyPr wrap="square">
            <a:spAutoFit/>
          </a:bodyPr>
          <a:lstStyle/>
          <a:p>
            <a:r>
              <a:rPr lang="en-US" sz="1100" dirty="0"/>
              <a:t>https://medium.com/ai-society/why-convolutional-neural-networks-are-a-great-architecture-for-machine-translation-9258ca1263a8</a:t>
            </a:r>
          </a:p>
          <a:p>
            <a:endParaRPr lang="en-US" sz="1100" dirty="0"/>
          </a:p>
        </p:txBody>
      </p:sp>
      <p:sp>
        <p:nvSpPr>
          <p:cNvPr id="11" name="TextBox 10">
            <a:extLst>
              <a:ext uri="{FF2B5EF4-FFF2-40B4-BE49-F238E27FC236}">
                <a16:creationId xmlns:a16="http://schemas.microsoft.com/office/drawing/2014/main" id="{1703388E-0531-1DBA-2D96-AEFAA91CC17C}"/>
              </a:ext>
            </a:extLst>
          </p:cNvPr>
          <p:cNvSpPr txBox="1"/>
          <p:nvPr/>
        </p:nvSpPr>
        <p:spPr>
          <a:xfrm>
            <a:off x="700638" y="6248403"/>
            <a:ext cx="6097772" cy="253916"/>
          </a:xfrm>
          <a:prstGeom prst="rect">
            <a:avLst/>
          </a:prstGeom>
          <a:noFill/>
        </p:spPr>
        <p:txBody>
          <a:bodyPr wrap="square">
            <a:spAutoFit/>
          </a:bodyPr>
          <a:lstStyle/>
          <a:p>
            <a:r>
              <a:rPr lang="en-US" sz="1050" dirty="0"/>
              <a:t>https://engineering.fb.com/2017/05/09/ml-applications/a-novel-approach-to-neural-machine-translation/</a:t>
            </a:r>
          </a:p>
        </p:txBody>
      </p:sp>
    </p:spTree>
    <p:extLst>
      <p:ext uri="{BB962C8B-B14F-4D97-AF65-F5344CB8AC3E}">
        <p14:creationId xmlns:p14="http://schemas.microsoft.com/office/powerpoint/2010/main" val="3797404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8B296F-F632-84E6-4CE0-C62132008F4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NLP, ML and DL</a:t>
            </a: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60AF8F6D-2212-7336-3F66-FE3399DE00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0453" y="2009492"/>
            <a:ext cx="6062522" cy="382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65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3F72E1-CDEC-C445-B6F0-F4C2413FD631}"/>
              </a:ext>
            </a:extLst>
          </p:cNvPr>
          <p:cNvSpPr>
            <a:spLocks noGrp="1"/>
          </p:cNvSpPr>
          <p:nvPr>
            <p:ph type="title"/>
          </p:nvPr>
        </p:nvSpPr>
        <p:spPr>
          <a:xfrm>
            <a:off x="1137036" y="548640"/>
            <a:ext cx="9543405" cy="1188720"/>
          </a:xfrm>
        </p:spPr>
        <p:txBody>
          <a:bodyPr>
            <a:normAutofit/>
          </a:bodyPr>
          <a:lstStyle/>
          <a:p>
            <a:r>
              <a:rPr lang="en-US" sz="3700">
                <a:solidFill>
                  <a:schemeClr val="tx1">
                    <a:lumMod val="85000"/>
                    <a:lumOff val="15000"/>
                  </a:schemeClr>
                </a:solidFill>
              </a:rPr>
              <a:t>What is Artificial Intelligence(AI)?</a:t>
            </a:r>
            <a:br>
              <a:rPr lang="en-US" sz="3700">
                <a:solidFill>
                  <a:schemeClr val="tx1">
                    <a:lumMod val="85000"/>
                    <a:lumOff val="15000"/>
                  </a:schemeClr>
                </a:solidFill>
              </a:rPr>
            </a:b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E0538817-E6D1-E12D-AFB9-FE76B7FC85A6}"/>
              </a:ext>
            </a:extLst>
          </p:cNvPr>
          <p:cNvSpPr>
            <a:spLocks noGrp="1"/>
          </p:cNvSpPr>
          <p:nvPr>
            <p:ph idx="1"/>
          </p:nvPr>
        </p:nvSpPr>
        <p:spPr>
          <a:xfrm>
            <a:off x="1957987" y="2431765"/>
            <a:ext cx="8276026" cy="3320031"/>
          </a:xfrm>
        </p:spPr>
        <p:txBody>
          <a:bodyPr anchor="ctr">
            <a:normAutofit/>
          </a:bodyPr>
          <a:lstStyle/>
          <a:p>
            <a:r>
              <a:rPr lang="en-US" sz="2000" dirty="0">
                <a:solidFill>
                  <a:schemeClr val="tx1">
                    <a:lumMod val="85000"/>
                    <a:lumOff val="15000"/>
                  </a:schemeClr>
                </a:solidFill>
              </a:rPr>
              <a:t>What is Intelligence?</a:t>
            </a:r>
          </a:p>
          <a:p>
            <a:r>
              <a:rPr lang="en-US" sz="2000" dirty="0">
                <a:solidFill>
                  <a:schemeClr val="tx1">
                    <a:lumMod val="85000"/>
                    <a:lumOff val="15000"/>
                  </a:schemeClr>
                </a:solidFill>
              </a:rPr>
              <a:t>Human made machine or human written program to think and learn like humans</a:t>
            </a:r>
          </a:p>
          <a:p>
            <a:r>
              <a:rPr lang="en-US" sz="2000" dirty="0">
                <a:solidFill>
                  <a:schemeClr val="tx1">
                    <a:lumMod val="85000"/>
                    <a:lumOff val="15000"/>
                  </a:schemeClr>
                </a:solidFill>
              </a:rPr>
              <a:t>“The branch of computer science that is concerned with the automation of intelligent behavior(George F. Luger, William A. Stubblefield)</a:t>
            </a:r>
          </a:p>
          <a:p>
            <a:r>
              <a:rPr lang="en-US" sz="2000" dirty="0">
                <a:solidFill>
                  <a:schemeClr val="tx1">
                    <a:lumMod val="85000"/>
                    <a:lumOff val="15000"/>
                  </a:schemeClr>
                </a:solidFill>
              </a:rPr>
              <a:t>The capability of a machine to imitate intelligent human behavior.</a:t>
            </a:r>
          </a:p>
          <a:p>
            <a:endParaRPr lang="en-US" sz="2000" dirty="0">
              <a:solidFill>
                <a:schemeClr val="tx1">
                  <a:lumMod val="85000"/>
                  <a:lumOff val="15000"/>
                </a:schemeClr>
              </a:solidFill>
            </a:endParaRPr>
          </a:p>
        </p:txBody>
      </p:sp>
      <p:sp>
        <p:nvSpPr>
          <p:cNvPr id="22" name="Freeform: Shape 2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543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4883DE1E-030B-207C-CA88-88788B39966D}"/>
              </a:ext>
            </a:extLst>
          </p:cNvPr>
          <p:cNvSpPr>
            <a:spLocks noGrp="1"/>
          </p:cNvSpPr>
          <p:nvPr>
            <p:ph type="title"/>
          </p:nvPr>
        </p:nvSpPr>
        <p:spPr>
          <a:xfrm>
            <a:off x="723901" y="509587"/>
            <a:ext cx="7649239" cy="742951"/>
          </a:xfrm>
        </p:spPr>
        <p:txBody>
          <a:bodyPr vert="horz" lIns="91440" tIns="45720" rIns="91440" bIns="45720" rtlCol="0" anchor="ctr">
            <a:normAutofit fontScale="90000"/>
          </a:bodyPr>
          <a:lstStyle/>
          <a:p>
            <a:r>
              <a:rPr lang="en-US" sz="3600" kern="1200" dirty="0">
                <a:solidFill>
                  <a:schemeClr val="tx1"/>
                </a:solidFill>
                <a:latin typeface="+mj-lt"/>
                <a:ea typeface="+mj-ea"/>
                <a:cs typeface="+mj-cs"/>
              </a:rPr>
              <a:t>Classifying Images of Handwritten Digits using Multi-Layer Perceptron</a:t>
            </a:r>
          </a:p>
        </p:txBody>
      </p:sp>
      <p:pic>
        <p:nvPicPr>
          <p:cNvPr id="7" name="ThatDisloyalCaribou-mobile">
            <a:hlinkClick r:id="" action="ppaction://media"/>
            <a:extLst>
              <a:ext uri="{FF2B5EF4-FFF2-40B4-BE49-F238E27FC236}">
                <a16:creationId xmlns:a16="http://schemas.microsoft.com/office/drawing/2014/main" id="{0C299BA7-B2A3-111C-98AD-6FA002BEC1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9871" y="1926838"/>
            <a:ext cx="7338907" cy="4128135"/>
          </a:xfrm>
          <a:prstGeom prst="rect">
            <a:avLst/>
          </a:prstGeom>
        </p:spPr>
      </p:pic>
      <p:sp>
        <p:nvSpPr>
          <p:cNvPr id="16" name="Freeform: Shape 15">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D1F24F8-3474-6A4C-EF0D-E1B1010716B3}"/>
              </a:ext>
            </a:extLst>
          </p:cNvPr>
          <p:cNvSpPr txBox="1"/>
          <p:nvPr/>
        </p:nvSpPr>
        <p:spPr>
          <a:xfrm>
            <a:off x="6650778" y="6596391"/>
            <a:ext cx="6096000" cy="261610"/>
          </a:xfrm>
          <a:prstGeom prst="rect">
            <a:avLst/>
          </a:prstGeom>
          <a:noFill/>
        </p:spPr>
        <p:txBody>
          <a:bodyPr wrap="square">
            <a:spAutoFit/>
          </a:bodyPr>
          <a:lstStyle/>
          <a:p>
            <a:r>
              <a:rPr lang="en-US" sz="1050" dirty="0"/>
              <a:t>https://thumbs.gfycat.com/SlushySlimGalapagosmockingbird-mobile.mp4</a:t>
            </a:r>
          </a:p>
        </p:txBody>
      </p:sp>
      <p:sp>
        <p:nvSpPr>
          <p:cNvPr id="10" name="TextBox 9">
            <a:extLst>
              <a:ext uri="{FF2B5EF4-FFF2-40B4-BE49-F238E27FC236}">
                <a16:creationId xmlns:a16="http://schemas.microsoft.com/office/drawing/2014/main" id="{4AEEA53F-604A-DC56-4367-F49F4A1DD14F}"/>
              </a:ext>
            </a:extLst>
          </p:cNvPr>
          <p:cNvSpPr txBox="1"/>
          <p:nvPr/>
        </p:nvSpPr>
        <p:spPr>
          <a:xfrm>
            <a:off x="815894" y="3429000"/>
            <a:ext cx="790601" cy="369332"/>
          </a:xfrm>
          <a:prstGeom prst="rect">
            <a:avLst/>
          </a:prstGeom>
          <a:noFill/>
        </p:spPr>
        <p:txBody>
          <a:bodyPr wrap="none" rtlCol="0">
            <a:spAutoFit/>
          </a:bodyPr>
          <a:lstStyle/>
          <a:p>
            <a:r>
              <a:rPr lang="en-US" dirty="0"/>
              <a:t>Video:</a:t>
            </a:r>
          </a:p>
        </p:txBody>
      </p:sp>
    </p:spTree>
    <p:extLst>
      <p:ext uri="{BB962C8B-B14F-4D97-AF65-F5344CB8AC3E}">
        <p14:creationId xmlns:p14="http://schemas.microsoft.com/office/powerpoint/2010/main" val="23543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3EFA75F-7A03-68B7-6C0D-BDCB2EC5A18F}"/>
              </a:ext>
            </a:extLst>
          </p:cNvPr>
          <p:cNvSpPr>
            <a:spLocks noGrp="1"/>
          </p:cNvSpPr>
          <p:nvPr>
            <p:ph type="title"/>
          </p:nvPr>
        </p:nvSpPr>
        <p:spPr>
          <a:xfrm>
            <a:off x="838200" y="365125"/>
            <a:ext cx="10515600" cy="930275"/>
          </a:xfrm>
        </p:spPr>
        <p:txBody>
          <a:bodyPr>
            <a:normAutofit/>
          </a:bodyPr>
          <a:lstStyle/>
          <a:p>
            <a:r>
              <a:rPr lang="en-US" dirty="0"/>
              <a:t>Another CNN Application </a:t>
            </a:r>
          </a:p>
        </p:txBody>
      </p:sp>
      <p:sp>
        <p:nvSpPr>
          <p:cNvPr id="57" name="TextBox 56">
            <a:extLst>
              <a:ext uri="{FF2B5EF4-FFF2-40B4-BE49-F238E27FC236}">
                <a16:creationId xmlns:a16="http://schemas.microsoft.com/office/drawing/2014/main" id="{7834DD37-EFFF-9879-070A-758A7E71866A}"/>
              </a:ext>
            </a:extLst>
          </p:cNvPr>
          <p:cNvSpPr txBox="1"/>
          <p:nvPr/>
        </p:nvSpPr>
        <p:spPr>
          <a:xfrm>
            <a:off x="1889170" y="3589114"/>
            <a:ext cx="1255907" cy="597087"/>
          </a:xfrm>
          <a:prstGeom prst="rect">
            <a:avLst/>
          </a:prstGeom>
          <a:noFill/>
        </p:spPr>
        <p:txBody>
          <a:bodyPr wrap="square" rtlCol="0">
            <a:spAutoFit/>
          </a:bodyPr>
          <a:lstStyle/>
          <a:p>
            <a:pPr defTabSz="749808">
              <a:spcAft>
                <a:spcPts val="600"/>
              </a:spcAft>
            </a:pPr>
            <a:r>
              <a:rPr lang="en-US" sz="1640" b="1" kern="1200">
                <a:solidFill>
                  <a:schemeClr val="tx1"/>
                </a:solidFill>
                <a:latin typeface="+mn-lt"/>
                <a:ea typeface="+mn-ea"/>
                <a:cs typeface="+mn-cs"/>
              </a:rPr>
              <a:t>Various ECG Scalograms</a:t>
            </a:r>
            <a:endParaRPr lang="en-US" b="1"/>
          </a:p>
        </p:txBody>
      </p:sp>
      <p:sp>
        <p:nvSpPr>
          <p:cNvPr id="6" name="TextBox 5">
            <a:extLst>
              <a:ext uri="{FF2B5EF4-FFF2-40B4-BE49-F238E27FC236}">
                <a16:creationId xmlns:a16="http://schemas.microsoft.com/office/drawing/2014/main" id="{82DE7F12-C995-C722-6716-D0A325AF2C16}"/>
              </a:ext>
            </a:extLst>
          </p:cNvPr>
          <p:cNvSpPr txBox="1"/>
          <p:nvPr/>
        </p:nvSpPr>
        <p:spPr>
          <a:xfrm>
            <a:off x="3335707" y="5813772"/>
            <a:ext cx="1752403" cy="371640"/>
          </a:xfrm>
          <a:prstGeom prst="rect">
            <a:avLst/>
          </a:prstGeom>
          <a:noFill/>
        </p:spPr>
        <p:txBody>
          <a:bodyPr wrap="none" rtlCol="0">
            <a:spAutoFit/>
          </a:bodyPr>
          <a:lstStyle/>
          <a:p>
            <a:pPr defTabSz="922264">
              <a:spcAft>
                <a:spcPts val="492"/>
              </a:spcAft>
            </a:pPr>
            <a:r>
              <a:rPr lang="en-US" sz="1815" kern="1200">
                <a:solidFill>
                  <a:schemeClr val="tx1"/>
                </a:solidFill>
                <a:latin typeface="+mn-lt"/>
                <a:ea typeface="+mn-ea"/>
                <a:cs typeface="+mn-cs"/>
              </a:rPr>
              <a:t>Input/Command</a:t>
            </a:r>
            <a:endParaRPr lang="en-US"/>
          </a:p>
        </p:txBody>
      </p:sp>
      <p:sp>
        <p:nvSpPr>
          <p:cNvPr id="7" name="TextBox 6">
            <a:extLst>
              <a:ext uri="{FF2B5EF4-FFF2-40B4-BE49-F238E27FC236}">
                <a16:creationId xmlns:a16="http://schemas.microsoft.com/office/drawing/2014/main" id="{A61BAA3D-3061-9756-76F3-59C6A11471AA}"/>
              </a:ext>
            </a:extLst>
          </p:cNvPr>
          <p:cNvSpPr txBox="1"/>
          <p:nvPr/>
        </p:nvSpPr>
        <p:spPr>
          <a:xfrm>
            <a:off x="5544498" y="5799112"/>
            <a:ext cx="2179892" cy="371640"/>
          </a:xfrm>
          <a:prstGeom prst="rect">
            <a:avLst/>
          </a:prstGeom>
          <a:noFill/>
        </p:spPr>
        <p:txBody>
          <a:bodyPr wrap="none" rtlCol="0">
            <a:spAutoFit/>
          </a:bodyPr>
          <a:lstStyle/>
          <a:p>
            <a:pPr defTabSz="922264">
              <a:spcAft>
                <a:spcPts val="492"/>
              </a:spcAft>
            </a:pPr>
            <a:r>
              <a:rPr lang="en-US" sz="1815" kern="1200">
                <a:solidFill>
                  <a:schemeClr val="tx1"/>
                </a:solidFill>
                <a:latin typeface="+mn-lt"/>
                <a:ea typeface="+mn-ea"/>
                <a:cs typeface="+mn-cs"/>
              </a:rPr>
              <a:t>Process/Think/ Learn</a:t>
            </a:r>
            <a:endParaRPr lang="en-US"/>
          </a:p>
        </p:txBody>
      </p:sp>
      <p:sp>
        <p:nvSpPr>
          <p:cNvPr id="8" name="TextBox 7">
            <a:extLst>
              <a:ext uri="{FF2B5EF4-FFF2-40B4-BE49-F238E27FC236}">
                <a16:creationId xmlns:a16="http://schemas.microsoft.com/office/drawing/2014/main" id="{BA3EA660-C5FF-5172-95A7-A41A7406B0E4}"/>
              </a:ext>
            </a:extLst>
          </p:cNvPr>
          <p:cNvSpPr txBox="1"/>
          <p:nvPr/>
        </p:nvSpPr>
        <p:spPr>
          <a:xfrm>
            <a:off x="7941742" y="5799111"/>
            <a:ext cx="1854097" cy="371640"/>
          </a:xfrm>
          <a:prstGeom prst="rect">
            <a:avLst/>
          </a:prstGeom>
          <a:noFill/>
        </p:spPr>
        <p:txBody>
          <a:bodyPr wrap="none" rtlCol="0">
            <a:spAutoFit/>
          </a:bodyPr>
          <a:lstStyle/>
          <a:p>
            <a:pPr defTabSz="922264">
              <a:spcAft>
                <a:spcPts val="492"/>
              </a:spcAft>
            </a:pPr>
            <a:r>
              <a:rPr lang="en-US" sz="1815" kern="1200">
                <a:solidFill>
                  <a:schemeClr val="tx1"/>
                </a:solidFill>
                <a:latin typeface="+mn-lt"/>
                <a:ea typeface="+mn-ea"/>
                <a:cs typeface="+mn-cs"/>
              </a:rPr>
              <a:t>Output/Response</a:t>
            </a:r>
            <a:endParaRPr lang="en-US"/>
          </a:p>
        </p:txBody>
      </p:sp>
      <p:pic>
        <p:nvPicPr>
          <p:cNvPr id="6146" name="Picture 2">
            <a:extLst>
              <a:ext uri="{FF2B5EF4-FFF2-40B4-BE49-F238E27FC236}">
                <a16:creationId xmlns:a16="http://schemas.microsoft.com/office/drawing/2014/main" id="{3C530E5E-8877-6F1E-4832-00F4AF729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707" y="2034291"/>
            <a:ext cx="6650762" cy="369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541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1127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ABE6F-42F4-FA31-43B4-90D2EB2BA16A}"/>
              </a:ext>
            </a:extLst>
          </p:cNvPr>
          <p:cNvSpPr>
            <a:spLocks noGrp="1"/>
          </p:cNvSpPr>
          <p:nvPr>
            <p:ph type="title"/>
          </p:nvPr>
        </p:nvSpPr>
        <p:spPr>
          <a:xfrm>
            <a:off x="1137034" y="609599"/>
            <a:ext cx="6463301" cy="1322888"/>
          </a:xfrm>
        </p:spPr>
        <p:txBody>
          <a:bodyPr>
            <a:normAutofit/>
          </a:bodyPr>
          <a:lstStyle/>
          <a:p>
            <a:r>
              <a:rPr lang="en-US" dirty="0"/>
              <a:t>Large Language Models(LLM)</a:t>
            </a:r>
          </a:p>
        </p:txBody>
      </p:sp>
      <p:sp>
        <p:nvSpPr>
          <p:cNvPr id="11281" name="Freeform: Shape 11276">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B516CA73-B634-20C8-6558-B75F01C7F7E7}"/>
              </a:ext>
            </a:extLst>
          </p:cNvPr>
          <p:cNvSpPr>
            <a:spLocks noGrp="1"/>
          </p:cNvSpPr>
          <p:nvPr>
            <p:ph idx="1"/>
          </p:nvPr>
        </p:nvSpPr>
        <p:spPr>
          <a:xfrm>
            <a:off x="1137033" y="2225212"/>
            <a:ext cx="6463301" cy="3361125"/>
          </a:xfrm>
        </p:spPr>
        <p:txBody>
          <a:bodyPr>
            <a:normAutofit/>
          </a:bodyPr>
          <a:lstStyle/>
          <a:p>
            <a:r>
              <a:rPr lang="en-US" sz="2000" dirty="0"/>
              <a:t>Technology to understand and generate human language</a:t>
            </a:r>
          </a:p>
          <a:p>
            <a:r>
              <a:rPr lang="en-US" sz="2000" dirty="0"/>
              <a:t>Based on Deep Learning</a:t>
            </a:r>
          </a:p>
          <a:p>
            <a:r>
              <a:rPr lang="en-US" sz="2000" dirty="0"/>
              <a:t>More specifically  based on transformer architecture</a:t>
            </a:r>
          </a:p>
          <a:p>
            <a:r>
              <a:rPr lang="en-US" sz="2000" dirty="0"/>
              <a:t>Trained on huge amount of texts data</a:t>
            </a:r>
          </a:p>
          <a:p>
            <a:r>
              <a:rPr lang="en-US" sz="2000" dirty="0"/>
              <a:t>Fine-tuning for specific application</a:t>
            </a:r>
          </a:p>
          <a:p>
            <a:endParaRPr lang="en-US" sz="2000" dirty="0"/>
          </a:p>
        </p:txBody>
      </p:sp>
      <p:pic>
        <p:nvPicPr>
          <p:cNvPr id="11268" name="Picture 4" descr="Bard updates from Google I/O 2023: Images, new features">
            <a:extLst>
              <a:ext uri="{FF2B5EF4-FFF2-40B4-BE49-F238E27FC236}">
                <a16:creationId xmlns:a16="http://schemas.microsoft.com/office/drawing/2014/main" id="{C2842EBB-6FC1-A385-6848-22E3653A45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05719" y="665567"/>
            <a:ext cx="2891968" cy="163396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ow to Use Chat GPT: A Simple Guide for Beginners">
            <a:extLst>
              <a:ext uri="{FF2B5EF4-FFF2-40B4-BE49-F238E27FC236}">
                <a16:creationId xmlns:a16="http://schemas.microsoft.com/office/drawing/2014/main" id="{4C2F18A7-FA6A-4C0C-6A58-9D60762701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4354" y="2629823"/>
            <a:ext cx="2974698" cy="1606336"/>
          </a:xfrm>
          <a:prstGeom prst="rect">
            <a:avLst/>
          </a:prstGeom>
          <a:noFill/>
          <a:extLst>
            <a:ext uri="{909E8E84-426E-40DD-AFC4-6F175D3DCCD1}">
              <a14:hiddenFill xmlns:a14="http://schemas.microsoft.com/office/drawing/2010/main">
                <a:solidFill>
                  <a:srgbClr val="FFFFFF"/>
                </a:solidFill>
              </a14:hiddenFill>
            </a:ext>
          </a:extLst>
        </p:spPr>
      </p:pic>
      <p:sp>
        <p:nvSpPr>
          <p:cNvPr id="11279" name="Freeform: Shape 11278">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Stanford-Alpaca">
            <a:extLst>
              <a:ext uri="{FF2B5EF4-FFF2-40B4-BE49-F238E27FC236}">
                <a16:creationId xmlns:a16="http://schemas.microsoft.com/office/drawing/2014/main" id="{B0EC899A-9BDF-EB12-E088-5E47AD87D49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4353" y="4565772"/>
            <a:ext cx="2974698" cy="11452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48AEE78-2DE6-089E-2C00-BBA7AD936B59}"/>
              </a:ext>
            </a:extLst>
          </p:cNvPr>
          <p:cNvSpPr txBox="1"/>
          <p:nvPr/>
        </p:nvSpPr>
        <p:spPr>
          <a:xfrm>
            <a:off x="410277" y="6248401"/>
            <a:ext cx="6463300" cy="430887"/>
          </a:xfrm>
          <a:prstGeom prst="rect">
            <a:avLst/>
          </a:prstGeom>
          <a:noFill/>
        </p:spPr>
        <p:txBody>
          <a:bodyPr wrap="square">
            <a:spAutoFit/>
          </a:bodyPr>
          <a:lstStyle/>
          <a:p>
            <a:r>
              <a:rPr lang="en-US" sz="1100" dirty="0">
                <a:hlinkClick r:id="rId5">
                  <a:extLst>
                    <a:ext uri="{A12FA001-AC4F-418D-AE19-62706E023703}">
                      <ahyp:hlinkClr xmlns:ahyp="http://schemas.microsoft.com/office/drawing/2018/hyperlinkcolor" val="tx"/>
                    </a:ext>
                  </a:extLst>
                </a:hlinkClick>
              </a:rPr>
              <a:t>https://crfm.stanford.edu/2023/03/13/alpaca.html</a:t>
            </a:r>
            <a:r>
              <a:rPr lang="en-US" sz="1100" dirty="0"/>
              <a:t>  </a:t>
            </a:r>
            <a:r>
              <a:rPr lang="en-US" sz="1100" dirty="0">
                <a:hlinkClick r:id="rId6">
                  <a:extLst>
                    <a:ext uri="{A12FA001-AC4F-418D-AE19-62706E023703}">
                      <ahyp:hlinkClr xmlns:ahyp="http://schemas.microsoft.com/office/drawing/2018/hyperlinkcolor" val="tx"/>
                    </a:ext>
                  </a:extLst>
                </a:hlinkClick>
              </a:rPr>
              <a:t>https://blog.google/technology/ai/google-bard-updates-io-2023/</a:t>
            </a:r>
            <a:r>
              <a:rPr lang="en-US" sz="1100" dirty="0"/>
              <a:t> https://blog.enterprisedna.co/how-to-use-chat-gpt/</a:t>
            </a:r>
          </a:p>
        </p:txBody>
      </p:sp>
    </p:spTree>
    <p:extLst>
      <p:ext uri="{BB962C8B-B14F-4D97-AF65-F5344CB8AC3E}">
        <p14:creationId xmlns:p14="http://schemas.microsoft.com/office/powerpoint/2010/main" val="208842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03C9EB-EFBF-18FF-08FC-E2C51F155EAE}"/>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ChatGPT</a:t>
            </a:r>
          </a:p>
        </p:txBody>
      </p:sp>
      <p:sp>
        <p:nvSpPr>
          <p:cNvPr id="3" name="Content Placeholder 2">
            <a:extLst>
              <a:ext uri="{FF2B5EF4-FFF2-40B4-BE49-F238E27FC236}">
                <a16:creationId xmlns:a16="http://schemas.microsoft.com/office/drawing/2014/main" id="{02A5260D-7D38-6EB7-8C54-B89F5BB0AE06}"/>
              </a:ext>
            </a:extLst>
          </p:cNvPr>
          <p:cNvSpPr>
            <a:spLocks noGrp="1"/>
          </p:cNvSpPr>
          <p:nvPr>
            <p:ph idx="1"/>
          </p:nvPr>
        </p:nvSpPr>
        <p:spPr>
          <a:xfrm>
            <a:off x="1137036" y="3486175"/>
            <a:ext cx="8276026" cy="3320031"/>
          </a:xfrm>
        </p:spPr>
        <p:txBody>
          <a:bodyPr anchor="ctr">
            <a:normAutofit/>
          </a:bodyPr>
          <a:lstStyle/>
          <a:p>
            <a:r>
              <a:rPr lang="en-US" sz="2000" u="sng" dirty="0">
                <a:hlinkClick r:id="rId2">
                  <a:extLst>
                    <a:ext uri="{A12FA001-AC4F-418D-AE19-62706E023703}">
                      <ahyp:hlinkClr xmlns:ahyp="http://schemas.microsoft.com/office/drawing/2018/hyperlinkcolor" val="tx"/>
                    </a:ext>
                  </a:extLst>
                </a:hlinkClick>
              </a:rPr>
              <a:t>https://chat.openai.com</a:t>
            </a:r>
            <a:endParaRPr lang="en-US" sz="2000" u="sng" dirty="0"/>
          </a:p>
          <a:p>
            <a:r>
              <a:rPr lang="en-US" sz="2000" dirty="0">
                <a:solidFill>
                  <a:schemeClr val="tx1">
                    <a:lumMod val="85000"/>
                    <a:lumOff val="15000"/>
                  </a:schemeClr>
                </a:solidFill>
              </a:rPr>
              <a:t>Model names: GPT-3.5 / GPT-4</a:t>
            </a:r>
          </a:p>
          <a:p>
            <a:r>
              <a:rPr lang="en-US" sz="2000" dirty="0">
                <a:solidFill>
                  <a:schemeClr val="tx1">
                    <a:lumMod val="85000"/>
                    <a:lumOff val="15000"/>
                  </a:schemeClr>
                </a:solidFill>
              </a:rPr>
              <a:t>Content Generation</a:t>
            </a:r>
          </a:p>
          <a:p>
            <a:r>
              <a:rPr lang="en-US" sz="2000" dirty="0">
                <a:solidFill>
                  <a:schemeClr val="tx1">
                    <a:lumMod val="85000"/>
                    <a:lumOff val="15000"/>
                  </a:schemeClr>
                </a:solidFill>
              </a:rPr>
              <a:t>Virtual Assistants</a:t>
            </a:r>
          </a:p>
          <a:p>
            <a:r>
              <a:rPr lang="en-US" sz="2000" dirty="0">
                <a:solidFill>
                  <a:schemeClr val="tx1">
                    <a:lumMod val="85000"/>
                    <a:lumOff val="15000"/>
                  </a:schemeClr>
                </a:solidFill>
              </a:rPr>
              <a:t>Language Translation</a:t>
            </a:r>
          </a:p>
          <a:p>
            <a:r>
              <a:rPr lang="en-US" sz="2000" dirty="0">
                <a:solidFill>
                  <a:schemeClr val="tx1">
                    <a:lumMod val="85000"/>
                    <a:lumOff val="15000"/>
                  </a:schemeClr>
                </a:solidFill>
              </a:rPr>
              <a:t>Teaching Assistant</a:t>
            </a:r>
          </a:p>
          <a:p>
            <a:r>
              <a:rPr lang="en-US" sz="2000" dirty="0">
                <a:solidFill>
                  <a:schemeClr val="tx1">
                    <a:lumMod val="85000"/>
                    <a:lumOff val="15000"/>
                  </a:schemeClr>
                </a:solidFill>
              </a:rPr>
              <a:t>Research</a:t>
            </a: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a:p>
            <a:endParaRPr lang="en-US" sz="2000" dirty="0">
              <a:solidFill>
                <a:schemeClr val="tx1">
                  <a:lumMod val="85000"/>
                  <a:lumOff val="15000"/>
                </a:schemeClr>
              </a:solidFill>
            </a:endParaRP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will launch ChatGPT 4 with AI videos next week | Digital Trends">
            <a:extLst>
              <a:ext uri="{FF2B5EF4-FFF2-40B4-BE49-F238E27FC236}">
                <a16:creationId xmlns:a16="http://schemas.microsoft.com/office/drawing/2014/main" id="{E395BCA8-3B66-B97B-BFF5-202B67F7B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269" y="2032919"/>
            <a:ext cx="3555206" cy="237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9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05E27A-725A-FCCD-F579-80AADB115E50}"/>
              </a:ext>
            </a:extLst>
          </p:cNvPr>
          <p:cNvSpPr>
            <a:spLocks noGrp="1"/>
          </p:cNvSpPr>
          <p:nvPr>
            <p:ph type="title"/>
          </p:nvPr>
        </p:nvSpPr>
        <p:spPr>
          <a:xfrm>
            <a:off x="5991225" y="279400"/>
            <a:ext cx="5362576" cy="1892300"/>
          </a:xfrm>
        </p:spPr>
        <p:txBody>
          <a:bodyPr>
            <a:normAutofit/>
          </a:bodyPr>
          <a:lstStyle/>
          <a:p>
            <a:r>
              <a:rPr lang="en-US" dirty="0"/>
              <a:t>How many languages do you know?</a:t>
            </a:r>
          </a:p>
        </p:txBody>
      </p:sp>
      <p:sp>
        <p:nvSpPr>
          <p:cNvPr id="8" name="TextBox 7">
            <a:extLst>
              <a:ext uri="{FF2B5EF4-FFF2-40B4-BE49-F238E27FC236}">
                <a16:creationId xmlns:a16="http://schemas.microsoft.com/office/drawing/2014/main" id="{5BFCA475-4843-04FB-DD23-813EAF2CB04D}"/>
              </a:ext>
            </a:extLst>
          </p:cNvPr>
          <p:cNvSpPr txBox="1"/>
          <p:nvPr/>
        </p:nvSpPr>
        <p:spPr>
          <a:xfrm>
            <a:off x="3439781" y="2249675"/>
            <a:ext cx="1189621" cy="4546694"/>
          </a:xfrm>
          <a:prstGeom prst="rect">
            <a:avLst/>
          </a:prstGeom>
          <a:noFill/>
        </p:spPr>
        <p:txBody>
          <a:bodyPr wrap="none" rtlCol="0">
            <a:spAutoFit/>
          </a:bodyPr>
          <a:lstStyle/>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Hindi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Bengali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Urdu</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Turkish</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Greek</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Hebrew</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Polish</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Romanian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Vietnamese</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Thai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Malay</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Indonesian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Filipino</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Swahili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Ukrainian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Czech</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Hungarian</a:t>
            </a:r>
            <a:endParaRPr lang="en-US" sz="1400" b="0" i="0" dirty="0">
              <a:effectLst/>
              <a:latin typeface="+mj-lt"/>
            </a:endParaRPr>
          </a:p>
        </p:txBody>
      </p:sp>
      <p:sp>
        <p:nvSpPr>
          <p:cNvPr id="9" name="TextBox 8">
            <a:extLst>
              <a:ext uri="{FF2B5EF4-FFF2-40B4-BE49-F238E27FC236}">
                <a16:creationId xmlns:a16="http://schemas.microsoft.com/office/drawing/2014/main" id="{3B2877A8-E274-232C-B503-EC2AA7B3D811}"/>
              </a:ext>
            </a:extLst>
          </p:cNvPr>
          <p:cNvSpPr txBox="1"/>
          <p:nvPr/>
        </p:nvSpPr>
        <p:spPr>
          <a:xfrm>
            <a:off x="5423785" y="2028825"/>
            <a:ext cx="1361270" cy="5638723"/>
          </a:xfrm>
          <a:prstGeom prst="rect">
            <a:avLst/>
          </a:prstGeom>
          <a:noFill/>
        </p:spPr>
        <p:txBody>
          <a:bodyPr wrap="none" rtlCol="0">
            <a:spAutoFit/>
          </a:bodyPr>
          <a:lstStyle/>
          <a:p>
            <a:pPr marL="251460" indent="-251460" defTabSz="804672">
              <a:spcAft>
                <a:spcPts val="600"/>
              </a:spcAft>
              <a:buFont typeface="Arial" panose="020B0604020202020204" pitchFamily="34" charset="0"/>
              <a:buChar char="•"/>
            </a:pPr>
            <a:endParaRPr lang="en-US" sz="1232" kern="1200" dirty="0">
              <a:solidFill>
                <a:schemeClr val="tx1"/>
              </a:solidFill>
              <a:latin typeface="+mj-lt"/>
              <a:ea typeface="+mn-ea"/>
              <a:cs typeface="+mn-cs"/>
            </a:endParaRP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Croatian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Slovak</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Slovenian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Lithuanian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Latvian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Estonian</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Icelandic</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Welsh</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Scottish Gaelic</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Irish</a:t>
            </a:r>
          </a:p>
          <a:p>
            <a:pPr marL="251460" indent="-251460" defTabSz="804672">
              <a:spcAft>
                <a:spcPts val="600"/>
              </a:spcAft>
              <a:buFont typeface="Arial" panose="020B0604020202020204" pitchFamily="34" charset="0"/>
              <a:buChar char="•"/>
            </a:pPr>
            <a:r>
              <a:rPr lang="en-US" sz="1232" kern="1200" dirty="0" err="1">
                <a:solidFill>
                  <a:schemeClr val="tx1"/>
                </a:solidFill>
                <a:latin typeface="+mj-lt"/>
                <a:ea typeface="+mn-ea"/>
                <a:cs typeface="+mn-cs"/>
              </a:rPr>
              <a:t>Maori</a:t>
            </a:r>
            <a:endParaRPr lang="en-US" sz="1232" kern="1200" dirty="0">
              <a:solidFill>
                <a:schemeClr val="tx1"/>
              </a:solidFill>
              <a:latin typeface="+mj-lt"/>
              <a:ea typeface="+mn-ea"/>
              <a:cs typeface="+mn-cs"/>
            </a:endParaRP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Persian (Farsi)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Tamil</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Telugu</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Kannada</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Malayalam</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Punjabi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Gujarati</a:t>
            </a:r>
          </a:p>
          <a:p>
            <a:pPr marL="251460" indent="-251460" defTabSz="804672">
              <a:spcAft>
                <a:spcPts val="600"/>
              </a:spcAft>
              <a:buFont typeface="Arial" panose="020B0604020202020204" pitchFamily="34" charset="0"/>
              <a:buChar char="•"/>
            </a:pPr>
            <a:r>
              <a:rPr lang="en-US" sz="1232" kern="1200" dirty="0">
                <a:solidFill>
                  <a:schemeClr val="tx1"/>
                </a:solidFill>
                <a:latin typeface="+mj-lt"/>
                <a:ea typeface="+mn-ea"/>
                <a:cs typeface="+mn-cs"/>
              </a:rPr>
              <a:t>Marathi</a:t>
            </a:r>
          </a:p>
          <a:p>
            <a:pPr marL="285750" indent="-285750">
              <a:spcAft>
                <a:spcPts val="600"/>
              </a:spcAft>
              <a:buFont typeface="Arial" panose="020B0604020202020204" pitchFamily="34" charset="0"/>
              <a:buChar char="•"/>
            </a:pPr>
            <a:endParaRPr lang="en-US" sz="1400" dirty="0">
              <a:latin typeface="+mj-lt"/>
            </a:endParaRPr>
          </a:p>
        </p:txBody>
      </p:sp>
      <p:sp>
        <p:nvSpPr>
          <p:cNvPr id="11" name="TextBox 10">
            <a:extLst>
              <a:ext uri="{FF2B5EF4-FFF2-40B4-BE49-F238E27FC236}">
                <a16:creationId xmlns:a16="http://schemas.microsoft.com/office/drawing/2014/main" id="{48D7E1BD-5517-6F61-9965-2CE49D06A599}"/>
              </a:ext>
            </a:extLst>
          </p:cNvPr>
          <p:cNvSpPr txBox="1"/>
          <p:nvPr/>
        </p:nvSpPr>
        <p:spPr>
          <a:xfrm>
            <a:off x="5423785" y="5877299"/>
            <a:ext cx="5392905" cy="281937"/>
          </a:xfrm>
          <a:prstGeom prst="rect">
            <a:avLst/>
          </a:prstGeom>
          <a:noFill/>
        </p:spPr>
        <p:txBody>
          <a:bodyPr wrap="square">
            <a:spAutoFit/>
          </a:bodyPr>
          <a:lstStyle/>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Bengali</a:t>
            </a:r>
            <a:endParaRPr lang="en-US" sz="1400" b="0" i="0">
              <a:effectLst/>
              <a:latin typeface="+mj-lt"/>
            </a:endParaRPr>
          </a:p>
        </p:txBody>
      </p:sp>
      <p:sp>
        <p:nvSpPr>
          <p:cNvPr id="12" name="TextBox 11">
            <a:extLst>
              <a:ext uri="{FF2B5EF4-FFF2-40B4-BE49-F238E27FC236}">
                <a16:creationId xmlns:a16="http://schemas.microsoft.com/office/drawing/2014/main" id="{3B6A2ECE-B8CC-01E6-D3EE-2380311A90AE}"/>
              </a:ext>
            </a:extLst>
          </p:cNvPr>
          <p:cNvSpPr txBox="1"/>
          <p:nvPr/>
        </p:nvSpPr>
        <p:spPr>
          <a:xfrm>
            <a:off x="1375310" y="2283381"/>
            <a:ext cx="1716580" cy="5372176"/>
          </a:xfrm>
          <a:prstGeom prst="rect">
            <a:avLst/>
          </a:prstGeom>
          <a:noFill/>
        </p:spPr>
        <p:txBody>
          <a:bodyPr wrap="square" rtlCol="0">
            <a:spAutoFit/>
          </a:bodyPr>
          <a:lstStyle/>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English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Spanish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French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German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Chinese </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Japanese</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Russian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Arabic</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Italian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Portuguese</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Dutch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Korean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Swedish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Norwegian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Danish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Finnish</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Bulgarian</a:t>
            </a:r>
          </a:p>
          <a:p>
            <a:pPr marL="251460" indent="-251460" defTabSz="804672">
              <a:spcAft>
                <a:spcPts val="600"/>
              </a:spcAft>
              <a:buFont typeface="Arial" panose="020B0604020202020204" pitchFamily="34" charset="0"/>
              <a:buChar char="•"/>
            </a:pPr>
            <a:r>
              <a:rPr lang="en-US" sz="1232" kern="1200">
                <a:solidFill>
                  <a:schemeClr val="tx1"/>
                </a:solidFill>
                <a:latin typeface="+mj-lt"/>
                <a:ea typeface="+mn-ea"/>
                <a:cs typeface="+mn-cs"/>
              </a:rPr>
              <a:t>Serbian</a:t>
            </a:r>
          </a:p>
          <a:p>
            <a:pPr marL="251460" indent="-251460" defTabSz="804672">
              <a:spcAft>
                <a:spcPts val="600"/>
              </a:spcAft>
              <a:buFont typeface="Arial" panose="020B0604020202020204" pitchFamily="34" charset="0"/>
              <a:buChar char="•"/>
            </a:pPr>
            <a:endParaRPr lang="en-US" sz="1232" kern="1200">
              <a:solidFill>
                <a:schemeClr val="tx1"/>
              </a:solidFill>
              <a:latin typeface="+mj-lt"/>
              <a:ea typeface="+mn-ea"/>
              <a:cs typeface="+mn-cs"/>
            </a:endParaRPr>
          </a:p>
          <a:p>
            <a:pPr marL="285750" indent="-285750">
              <a:spcAft>
                <a:spcPts val="600"/>
              </a:spcAft>
              <a:buFont typeface="Arial" panose="020B0604020202020204" pitchFamily="34" charset="0"/>
              <a:buChar char="•"/>
            </a:pPr>
            <a:endParaRPr lang="en-US" sz="1400"/>
          </a:p>
        </p:txBody>
      </p:sp>
      <p:sp>
        <p:nvSpPr>
          <p:cNvPr id="16" name="TextBox 15">
            <a:extLst>
              <a:ext uri="{FF2B5EF4-FFF2-40B4-BE49-F238E27FC236}">
                <a16:creationId xmlns:a16="http://schemas.microsoft.com/office/drawing/2014/main" id="{7F1C459D-BBC0-2D69-F9F0-3FF5E5C61E54}"/>
              </a:ext>
            </a:extLst>
          </p:cNvPr>
          <p:cNvSpPr txBox="1"/>
          <p:nvPr/>
        </p:nvSpPr>
        <p:spPr>
          <a:xfrm>
            <a:off x="7596456" y="2486694"/>
            <a:ext cx="2907113" cy="3267342"/>
          </a:xfrm>
          <a:prstGeom prst="rect">
            <a:avLst/>
          </a:prstGeom>
          <a:noFill/>
        </p:spPr>
        <p:txBody>
          <a:bodyPr wrap="square">
            <a:spAutoFit/>
          </a:bodyPr>
          <a:lstStyle/>
          <a:p>
            <a:pPr defTabSz="804672">
              <a:spcAft>
                <a:spcPts val="600"/>
              </a:spcAft>
            </a:pPr>
            <a:r>
              <a:rPr lang="en-US" sz="1584" kern="1200" dirty="0">
                <a:solidFill>
                  <a:schemeClr val="tx1"/>
                </a:solidFill>
                <a:latin typeface="+mn-lt"/>
                <a:ea typeface="+mn-ea"/>
                <a:cs typeface="+mn-cs"/>
              </a:rPr>
              <a:t>Please note that while I have knowledge of these languages, my proficiency may vary. I'm more proficient in languages for which there is more training data available, such as English, Spanish, and French, and my performance may be less accurate in less widely represented languages. If you have a specific question or need assistance with a particular language, feel free to ask!</a:t>
            </a:r>
            <a:endParaRPr lang="en-US" dirty="0"/>
          </a:p>
        </p:txBody>
      </p:sp>
      <p:sp>
        <p:nvSpPr>
          <p:cNvPr id="35" name="Title 1">
            <a:extLst>
              <a:ext uri="{FF2B5EF4-FFF2-40B4-BE49-F238E27FC236}">
                <a16:creationId xmlns:a16="http://schemas.microsoft.com/office/drawing/2014/main" id="{6DCC44B2-FB72-1D84-53C8-7EE102268AAD}"/>
              </a:ext>
            </a:extLst>
          </p:cNvPr>
          <p:cNvSpPr txBox="1">
            <a:spLocks/>
          </p:cNvSpPr>
          <p:nvPr/>
        </p:nvSpPr>
        <p:spPr>
          <a:xfrm>
            <a:off x="1137036" y="548640"/>
            <a:ext cx="954340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85000"/>
                    <a:lumOff val="15000"/>
                  </a:schemeClr>
                </a:solidFill>
              </a:rPr>
              <a:t>ChatGPT</a:t>
            </a:r>
            <a:endParaRPr lang="en-US" dirty="0">
              <a:solidFill>
                <a:schemeClr val="tx1">
                  <a:lumMod val="85000"/>
                  <a:lumOff val="15000"/>
                </a:schemeClr>
              </a:solidFill>
            </a:endParaRPr>
          </a:p>
        </p:txBody>
      </p:sp>
    </p:spTree>
    <p:extLst>
      <p:ext uri="{BB962C8B-B14F-4D97-AF65-F5344CB8AC3E}">
        <p14:creationId xmlns:p14="http://schemas.microsoft.com/office/powerpoint/2010/main" val="3790576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2579F1-8920-8CFB-31FF-CFFAACB5F52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ChatGPT (2022)</a:t>
            </a:r>
          </a:p>
        </p:txBody>
      </p:sp>
      <p:pic>
        <p:nvPicPr>
          <p:cNvPr id="9" name="Picture 8">
            <a:extLst>
              <a:ext uri="{FF2B5EF4-FFF2-40B4-BE49-F238E27FC236}">
                <a16:creationId xmlns:a16="http://schemas.microsoft.com/office/drawing/2014/main" id="{BB6B484D-B12C-2AC2-3A14-F09F8BCDF5BF}"/>
              </a:ext>
            </a:extLst>
          </p:cNvPr>
          <p:cNvPicPr>
            <a:picLocks noChangeAspect="1"/>
          </p:cNvPicPr>
          <p:nvPr/>
        </p:nvPicPr>
        <p:blipFill>
          <a:blip r:embed="rId2"/>
          <a:stretch>
            <a:fillRect/>
          </a:stretch>
        </p:blipFill>
        <p:spPr>
          <a:xfrm>
            <a:off x="2353739" y="2354239"/>
            <a:ext cx="7484521" cy="3948085"/>
          </a:xfrm>
          <a:prstGeom prst="rect">
            <a:avLst/>
          </a:prstGeom>
        </p:spPr>
      </p:pic>
    </p:spTree>
    <p:extLst>
      <p:ext uri="{BB962C8B-B14F-4D97-AF65-F5344CB8AC3E}">
        <p14:creationId xmlns:p14="http://schemas.microsoft.com/office/powerpoint/2010/main" val="1619080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94D4-8022-9EFF-95C4-B7C34139C402}"/>
              </a:ext>
            </a:extLst>
          </p:cNvPr>
          <p:cNvSpPr>
            <a:spLocks noGrp="1"/>
          </p:cNvSpPr>
          <p:nvPr>
            <p:ph type="title"/>
          </p:nvPr>
        </p:nvSpPr>
        <p:spPr>
          <a:xfrm>
            <a:off x="838200" y="205637"/>
            <a:ext cx="10515600" cy="1325563"/>
          </a:xfrm>
        </p:spPr>
        <p:txBody>
          <a:bodyPr/>
          <a:lstStyle/>
          <a:p>
            <a:r>
              <a:rPr lang="en-US" dirty="0"/>
              <a:t>From the Movie Transformers(2007)</a:t>
            </a:r>
          </a:p>
        </p:txBody>
      </p:sp>
      <p:pic>
        <p:nvPicPr>
          <p:cNvPr id="4" name="27e07147-c423-4e16-8c4b-b457218226c8">
            <a:hlinkClick r:id="" action="ppaction://media"/>
            <a:extLst>
              <a:ext uri="{FF2B5EF4-FFF2-40B4-BE49-F238E27FC236}">
                <a16:creationId xmlns:a16="http://schemas.microsoft.com/office/drawing/2014/main" id="{CC23EA8C-4EF2-A50D-59E8-B80F0E6739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42507" y="1363035"/>
            <a:ext cx="10515600" cy="4337050"/>
          </a:xfrm>
        </p:spPr>
      </p:pic>
      <p:sp>
        <p:nvSpPr>
          <p:cNvPr id="5" name="TextBox 4">
            <a:extLst>
              <a:ext uri="{FF2B5EF4-FFF2-40B4-BE49-F238E27FC236}">
                <a16:creationId xmlns:a16="http://schemas.microsoft.com/office/drawing/2014/main" id="{B484C47C-C4B9-37C1-75FD-A903E6D56723}"/>
              </a:ext>
            </a:extLst>
          </p:cNvPr>
          <p:cNvSpPr txBox="1"/>
          <p:nvPr/>
        </p:nvSpPr>
        <p:spPr>
          <a:xfrm flipH="1">
            <a:off x="3054732" y="5135158"/>
            <a:ext cx="7120625" cy="369332"/>
          </a:xfrm>
          <a:prstGeom prst="rect">
            <a:avLst/>
          </a:prstGeom>
          <a:noFill/>
        </p:spPr>
        <p:txBody>
          <a:bodyPr wrap="square" rtlCol="0">
            <a:spAutoFit/>
          </a:bodyPr>
          <a:lstStyle/>
          <a:p>
            <a:r>
              <a:rPr lang="en-US" dirty="0">
                <a:solidFill>
                  <a:schemeClr val="bg1"/>
                </a:solidFill>
              </a:rPr>
              <a:t>We have learned  Earth’s languages from the world wide web</a:t>
            </a:r>
          </a:p>
        </p:txBody>
      </p:sp>
      <p:sp>
        <p:nvSpPr>
          <p:cNvPr id="6" name="TextBox 5">
            <a:extLst>
              <a:ext uri="{FF2B5EF4-FFF2-40B4-BE49-F238E27FC236}">
                <a16:creationId xmlns:a16="http://schemas.microsoft.com/office/drawing/2014/main" id="{1B73670F-826A-5226-C10C-EC5D77A1D3AD}"/>
              </a:ext>
            </a:extLst>
          </p:cNvPr>
          <p:cNvSpPr txBox="1"/>
          <p:nvPr/>
        </p:nvSpPr>
        <p:spPr>
          <a:xfrm>
            <a:off x="0" y="3188017"/>
            <a:ext cx="790601" cy="369332"/>
          </a:xfrm>
          <a:prstGeom prst="rect">
            <a:avLst/>
          </a:prstGeom>
          <a:noFill/>
        </p:spPr>
        <p:txBody>
          <a:bodyPr wrap="none" rtlCol="0">
            <a:spAutoFit/>
          </a:bodyPr>
          <a:lstStyle/>
          <a:p>
            <a:r>
              <a:rPr lang="en-US" dirty="0"/>
              <a:t>Video:</a:t>
            </a:r>
          </a:p>
        </p:txBody>
      </p:sp>
    </p:spTree>
    <p:extLst>
      <p:ext uri="{BB962C8B-B14F-4D97-AF65-F5344CB8AC3E}">
        <p14:creationId xmlns:p14="http://schemas.microsoft.com/office/powerpoint/2010/main" val="407365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DDF5DB-CA3D-4F78-E387-EC592974436B}"/>
              </a:ext>
            </a:extLst>
          </p:cNvPr>
          <p:cNvSpPr>
            <a:spLocks noGrp="1"/>
          </p:cNvSpPr>
          <p:nvPr>
            <p:ph type="title"/>
          </p:nvPr>
        </p:nvSpPr>
        <p:spPr>
          <a:xfrm>
            <a:off x="724942" y="408445"/>
            <a:ext cx="9543405" cy="1188720"/>
          </a:xfrm>
        </p:spPr>
        <p:txBody>
          <a:bodyPr>
            <a:normAutofit/>
          </a:bodyPr>
          <a:lstStyle/>
          <a:p>
            <a:r>
              <a:rPr lang="en-US" dirty="0">
                <a:solidFill>
                  <a:schemeClr val="tx1">
                    <a:lumMod val="85000"/>
                    <a:lumOff val="15000"/>
                  </a:schemeClr>
                </a:solidFill>
              </a:rPr>
              <a:t>Stanford Alpaca: A Language Model</a:t>
            </a: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tanford CRFM">
            <a:extLst>
              <a:ext uri="{FF2B5EF4-FFF2-40B4-BE49-F238E27FC236}">
                <a16:creationId xmlns:a16="http://schemas.microsoft.com/office/drawing/2014/main" id="{120D6762-0BCD-93C4-8B59-2DD1F13B40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266" y="2285996"/>
            <a:ext cx="8402758" cy="3495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33EDFC-F483-550B-8FE7-C69DD4AC33D9}"/>
              </a:ext>
            </a:extLst>
          </p:cNvPr>
          <p:cNvSpPr txBox="1"/>
          <p:nvPr/>
        </p:nvSpPr>
        <p:spPr>
          <a:xfrm>
            <a:off x="5391150" y="6596390"/>
            <a:ext cx="6096000" cy="261610"/>
          </a:xfrm>
          <a:prstGeom prst="rect">
            <a:avLst/>
          </a:prstGeom>
          <a:noFill/>
        </p:spPr>
        <p:txBody>
          <a:bodyPr wrap="square">
            <a:spAutoFit/>
          </a:bodyPr>
          <a:lstStyle/>
          <a:p>
            <a:r>
              <a:rPr lang="en-US" sz="1100" dirty="0"/>
              <a:t>https://crfm.stanford.edu/2023/03/13/alpaca.html</a:t>
            </a:r>
          </a:p>
        </p:txBody>
      </p:sp>
    </p:spTree>
    <p:extLst>
      <p:ext uri="{BB962C8B-B14F-4D97-AF65-F5344CB8AC3E}">
        <p14:creationId xmlns:p14="http://schemas.microsoft.com/office/powerpoint/2010/main" val="591448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9D454655-CFC1-5057-99FD-8E6A7433BC66}"/>
              </a:ext>
            </a:extLst>
          </p:cNvPr>
          <p:cNvSpPr>
            <a:spLocks noGrp="1"/>
          </p:cNvSpPr>
          <p:nvPr>
            <p:ph type="title"/>
          </p:nvPr>
        </p:nvSpPr>
        <p:spPr>
          <a:xfrm>
            <a:off x="1246824" y="643467"/>
            <a:ext cx="4772975" cy="1800526"/>
          </a:xfrm>
        </p:spPr>
        <p:txBody>
          <a:bodyPr>
            <a:normAutofit/>
          </a:bodyPr>
          <a:lstStyle/>
          <a:p>
            <a:r>
              <a:rPr lang="en-US" dirty="0"/>
              <a:t>Risks of AI</a:t>
            </a:r>
          </a:p>
        </p:txBody>
      </p:sp>
      <p:sp>
        <p:nvSpPr>
          <p:cNvPr id="3" name="Content Placeholder 2">
            <a:extLst>
              <a:ext uri="{FF2B5EF4-FFF2-40B4-BE49-F238E27FC236}">
                <a16:creationId xmlns:a16="http://schemas.microsoft.com/office/drawing/2014/main" id="{C82FB84F-067E-493C-F94C-070CCD6AA7F8}"/>
              </a:ext>
            </a:extLst>
          </p:cNvPr>
          <p:cNvSpPr>
            <a:spLocks noGrp="1"/>
          </p:cNvSpPr>
          <p:nvPr>
            <p:ph idx="1"/>
          </p:nvPr>
        </p:nvSpPr>
        <p:spPr>
          <a:xfrm>
            <a:off x="1246825" y="2366206"/>
            <a:ext cx="4772974" cy="3553581"/>
          </a:xfrm>
        </p:spPr>
        <p:txBody>
          <a:bodyPr>
            <a:normAutofit/>
          </a:bodyPr>
          <a:lstStyle/>
          <a:p>
            <a:r>
              <a:rPr lang="en-US" sz="2000" dirty="0"/>
              <a:t>Transparency</a:t>
            </a:r>
          </a:p>
          <a:p>
            <a:r>
              <a:rPr lang="en-US" sz="2000" dirty="0"/>
              <a:t>Bias and Discrimination</a:t>
            </a:r>
          </a:p>
          <a:p>
            <a:r>
              <a:rPr lang="en-US" sz="2000" dirty="0"/>
              <a:t>Privacy Concerns</a:t>
            </a:r>
          </a:p>
          <a:p>
            <a:r>
              <a:rPr lang="en-US" sz="2000" dirty="0"/>
              <a:t>Security Risks</a:t>
            </a:r>
          </a:p>
          <a:p>
            <a:r>
              <a:rPr lang="en-US" sz="2000" dirty="0"/>
              <a:t>Job Displacement</a:t>
            </a:r>
          </a:p>
          <a:p>
            <a:r>
              <a:rPr lang="en-US" sz="2000" dirty="0"/>
              <a:t>Dependence on AI</a:t>
            </a:r>
          </a:p>
          <a:p>
            <a:r>
              <a:rPr lang="en-US" sz="2000" dirty="0"/>
              <a:t>Loss of Human Connection</a:t>
            </a:r>
          </a:p>
          <a:p>
            <a:r>
              <a:rPr lang="en-US" sz="2000" dirty="0"/>
              <a:t>Existential Risks</a:t>
            </a:r>
          </a:p>
          <a:p>
            <a:endParaRPr lang="en-US" sz="2000" dirty="0"/>
          </a:p>
          <a:p>
            <a:endParaRPr lang="en-US" sz="2000" dirty="0"/>
          </a:p>
          <a:p>
            <a:endParaRPr lang="en-US" sz="2000" dirty="0"/>
          </a:p>
        </p:txBody>
      </p:sp>
      <p:pic>
        <p:nvPicPr>
          <p:cNvPr id="1026" name="Picture 2" descr="HR word:#Employment #Displacement – SourcingSpider">
            <a:extLst>
              <a:ext uri="{FF2B5EF4-FFF2-40B4-BE49-F238E27FC236}">
                <a16:creationId xmlns:a16="http://schemas.microsoft.com/office/drawing/2014/main" id="{E5AE6088-CC28-AF2A-606E-773DCFC99B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0211" y="857682"/>
            <a:ext cx="3848322" cy="21165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Manage Risk in Social Media Marketing and Advertising">
            <a:extLst>
              <a:ext uri="{FF2B5EF4-FFF2-40B4-BE49-F238E27FC236}">
                <a16:creationId xmlns:a16="http://schemas.microsoft.com/office/drawing/2014/main" id="{FCD7715E-62AF-1485-9F5F-475B99B0D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00211" y="3868014"/>
            <a:ext cx="3848322" cy="2164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0F3BEE-B742-D127-A919-E8DF17488ACF}"/>
              </a:ext>
            </a:extLst>
          </p:cNvPr>
          <p:cNvSpPr txBox="1"/>
          <p:nvPr/>
        </p:nvSpPr>
        <p:spPr>
          <a:xfrm>
            <a:off x="6095999" y="6673808"/>
            <a:ext cx="6096000" cy="230832"/>
          </a:xfrm>
          <a:prstGeom prst="rect">
            <a:avLst/>
          </a:prstGeom>
          <a:noFill/>
        </p:spPr>
        <p:txBody>
          <a:bodyPr wrap="square">
            <a:spAutoFit/>
          </a:bodyPr>
          <a:lstStyle/>
          <a:p>
            <a:pPr>
              <a:spcAft>
                <a:spcPts val="600"/>
              </a:spcAft>
            </a:pPr>
            <a:r>
              <a:rPr lang="en-US" sz="900" dirty="0"/>
              <a:t>https://www.forbes.com/sites/bernardmarr/2023/06/02/the-15-biggest-risks-of-artificial-intelligence/?sh=62915ca27066</a:t>
            </a:r>
          </a:p>
        </p:txBody>
      </p:sp>
    </p:spTree>
    <p:extLst>
      <p:ext uri="{BB962C8B-B14F-4D97-AF65-F5344CB8AC3E}">
        <p14:creationId xmlns:p14="http://schemas.microsoft.com/office/powerpoint/2010/main" val="1687650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Shape 2063">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5C3822-6318-FF2A-7034-F10A88C8A63D}"/>
              </a:ext>
            </a:extLst>
          </p:cNvPr>
          <p:cNvSpPr>
            <a:spLocks noGrp="1"/>
          </p:cNvSpPr>
          <p:nvPr>
            <p:ph type="title"/>
          </p:nvPr>
        </p:nvSpPr>
        <p:spPr>
          <a:xfrm>
            <a:off x="1137034" y="609599"/>
            <a:ext cx="5338194" cy="1322888"/>
          </a:xfrm>
        </p:spPr>
        <p:txBody>
          <a:bodyPr>
            <a:normAutofit/>
          </a:bodyPr>
          <a:lstStyle/>
          <a:p>
            <a:r>
              <a:rPr lang="en-US" dirty="0"/>
              <a:t>Future Direction</a:t>
            </a:r>
          </a:p>
        </p:txBody>
      </p:sp>
      <p:sp>
        <p:nvSpPr>
          <p:cNvPr id="3" name="Content Placeholder 2">
            <a:extLst>
              <a:ext uri="{FF2B5EF4-FFF2-40B4-BE49-F238E27FC236}">
                <a16:creationId xmlns:a16="http://schemas.microsoft.com/office/drawing/2014/main" id="{233D6E57-B4F1-7DA7-7DEB-3F18EAF6D982}"/>
              </a:ext>
            </a:extLst>
          </p:cNvPr>
          <p:cNvSpPr>
            <a:spLocks noGrp="1"/>
          </p:cNvSpPr>
          <p:nvPr>
            <p:ph idx="1"/>
          </p:nvPr>
        </p:nvSpPr>
        <p:spPr>
          <a:xfrm>
            <a:off x="1137034" y="2194101"/>
            <a:ext cx="4742771" cy="3983415"/>
          </a:xfrm>
        </p:spPr>
        <p:txBody>
          <a:bodyPr>
            <a:normAutofit/>
          </a:bodyPr>
          <a:lstStyle/>
          <a:p>
            <a:r>
              <a:rPr lang="en-US" sz="2000" dirty="0"/>
              <a:t>The future is really unknown</a:t>
            </a:r>
          </a:p>
          <a:p>
            <a:r>
              <a:rPr lang="en-US" sz="2000" dirty="0"/>
              <a:t>Und</a:t>
            </a:r>
            <a:r>
              <a:rPr lang="az-Cyrl-AZ" sz="2000" dirty="0"/>
              <a:t>о</a:t>
            </a:r>
            <a:r>
              <a:rPr lang="en-US" sz="2000" dirty="0" err="1"/>
              <a:t>ubtedly</a:t>
            </a:r>
            <a:r>
              <a:rPr lang="en-US" sz="2000" dirty="0"/>
              <a:t> h</a:t>
            </a:r>
            <a:r>
              <a:rPr lang="az-Cyrl-AZ" sz="2000" dirty="0"/>
              <a:t>а</a:t>
            </a:r>
            <a:r>
              <a:rPr lang="en-US" sz="2000" dirty="0" err="1"/>
              <a:t>ve</a:t>
            </a:r>
            <a:r>
              <a:rPr lang="en-US" sz="2000" dirty="0"/>
              <a:t> b</a:t>
            </a:r>
            <a:r>
              <a:rPr lang="az-Cyrl-AZ" sz="2000" dirty="0"/>
              <a:t>о</a:t>
            </a:r>
            <a:r>
              <a:rPr lang="en-US" sz="2000" dirty="0" err="1"/>
              <a:t>th</a:t>
            </a:r>
            <a:r>
              <a:rPr lang="en-US" sz="2000" dirty="0"/>
              <a:t> </a:t>
            </a:r>
            <a:r>
              <a:rPr lang="az-Cyrl-AZ" sz="2000" dirty="0"/>
              <a:t>ро</a:t>
            </a:r>
            <a:r>
              <a:rPr lang="en-US" sz="2000" dirty="0" err="1"/>
              <a:t>sitive</a:t>
            </a:r>
            <a:r>
              <a:rPr lang="en-US" sz="2000" dirty="0"/>
              <a:t> </a:t>
            </a:r>
            <a:r>
              <a:rPr lang="az-Cyrl-AZ" sz="2000" dirty="0"/>
              <a:t>а</a:t>
            </a:r>
            <a:r>
              <a:rPr lang="en-US" sz="2000" dirty="0" err="1"/>
              <a:t>nd</a:t>
            </a:r>
            <a:r>
              <a:rPr lang="en-US" sz="2000" dirty="0"/>
              <a:t> negative </a:t>
            </a:r>
            <a:r>
              <a:rPr lang="en-US" sz="2000" dirty="0" err="1"/>
              <a:t>im</a:t>
            </a:r>
            <a:r>
              <a:rPr lang="az-Cyrl-AZ" sz="2000" dirty="0"/>
              <a:t>р</a:t>
            </a:r>
            <a:r>
              <a:rPr lang="en-US" sz="2000" dirty="0"/>
              <a:t>li</a:t>
            </a:r>
            <a:r>
              <a:rPr lang="az-Cyrl-AZ" sz="2000" dirty="0"/>
              <a:t>са</a:t>
            </a:r>
            <a:r>
              <a:rPr lang="en-US" sz="2000" dirty="0" err="1"/>
              <a:t>ti</a:t>
            </a:r>
            <a:r>
              <a:rPr lang="az-Cyrl-AZ" sz="2000" dirty="0"/>
              <a:t>о</a:t>
            </a:r>
            <a:r>
              <a:rPr lang="en-US" sz="2000" dirty="0"/>
              <a:t>ns.</a:t>
            </a:r>
          </a:p>
          <a:p>
            <a:r>
              <a:rPr lang="en-US" sz="2000" dirty="0"/>
              <a:t>However, AI will continue to get more sophisticated</a:t>
            </a:r>
          </a:p>
          <a:p>
            <a:r>
              <a:rPr lang="en-US" sz="2000" dirty="0"/>
              <a:t>Continue to impact: Transportation, Education, Healthcare, Media, Manufacturing, Customer Service and many more</a:t>
            </a:r>
          </a:p>
          <a:p>
            <a:endParaRPr lang="en-US" sz="2000" dirty="0"/>
          </a:p>
          <a:p>
            <a:endParaRPr lang="en-US" sz="2000" dirty="0"/>
          </a:p>
        </p:txBody>
      </p:sp>
      <p:pic>
        <p:nvPicPr>
          <p:cNvPr id="2052" name="Picture 4" descr="How an AI trained to read scientific papers could predict future discoveries">
            <a:extLst>
              <a:ext uri="{FF2B5EF4-FFF2-40B4-BE49-F238E27FC236}">
                <a16:creationId xmlns:a16="http://schemas.microsoft.com/office/drawing/2014/main" id="{66C5028E-1947-5E9D-506B-E1213831EE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2913" y="867272"/>
            <a:ext cx="3740887" cy="2412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 architect asked AI to design cities of the future. This is what it  proposed | CNN">
            <a:extLst>
              <a:ext uri="{FF2B5EF4-FFF2-40B4-BE49-F238E27FC236}">
                <a16:creationId xmlns:a16="http://schemas.microsoft.com/office/drawing/2014/main" id="{88B10A71-0186-0C9D-8129-8C0DADEA45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12912" y="3601878"/>
            <a:ext cx="3740887" cy="21042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3BF933-33DE-FC5B-3C17-557AA6A805BB}"/>
              </a:ext>
            </a:extLst>
          </p:cNvPr>
          <p:cNvSpPr txBox="1"/>
          <p:nvPr/>
        </p:nvSpPr>
        <p:spPr>
          <a:xfrm>
            <a:off x="134240" y="6632086"/>
            <a:ext cx="6096000" cy="230832"/>
          </a:xfrm>
          <a:prstGeom prst="rect">
            <a:avLst/>
          </a:prstGeom>
          <a:noFill/>
        </p:spPr>
        <p:txBody>
          <a:bodyPr wrap="square">
            <a:spAutoFit/>
          </a:bodyPr>
          <a:lstStyle/>
          <a:p>
            <a:pPr>
              <a:spcAft>
                <a:spcPts val="600"/>
              </a:spcAft>
            </a:pPr>
            <a:r>
              <a:rPr lang="en-US" sz="900" dirty="0"/>
              <a:t>https://builtin.com/artificial-intelligence/artificial-intelligence-future</a:t>
            </a:r>
          </a:p>
        </p:txBody>
      </p:sp>
      <p:sp>
        <p:nvSpPr>
          <p:cNvPr id="8" name="TextBox 7">
            <a:extLst>
              <a:ext uri="{FF2B5EF4-FFF2-40B4-BE49-F238E27FC236}">
                <a16:creationId xmlns:a16="http://schemas.microsoft.com/office/drawing/2014/main" id="{C861315F-68E8-2F30-3AA4-04B446715CD0}"/>
              </a:ext>
            </a:extLst>
          </p:cNvPr>
          <p:cNvSpPr txBox="1"/>
          <p:nvPr/>
        </p:nvSpPr>
        <p:spPr>
          <a:xfrm>
            <a:off x="0" y="6352628"/>
            <a:ext cx="6374215" cy="338554"/>
          </a:xfrm>
          <a:prstGeom prst="rect">
            <a:avLst/>
          </a:prstGeom>
          <a:noFill/>
        </p:spPr>
        <p:txBody>
          <a:bodyPr wrap="square">
            <a:spAutoFit/>
          </a:bodyPr>
          <a:lstStyle/>
          <a:p>
            <a:pPr>
              <a:spcAft>
                <a:spcPts val="600"/>
              </a:spcAft>
            </a:pPr>
            <a:r>
              <a:rPr lang="en-US" sz="800" dirty="0"/>
              <a:t>https://www.simplilearn.com/future-of-artificial-intelligence-article#:~:text=leap%20of%20faith.-,Future%20of%20Artificial%20Intelligence,healthcare%2C%20banking%2C%20and%20transportation.</a:t>
            </a:r>
          </a:p>
        </p:txBody>
      </p:sp>
    </p:spTree>
    <p:extLst>
      <p:ext uri="{BB962C8B-B14F-4D97-AF65-F5344CB8AC3E}">
        <p14:creationId xmlns:p14="http://schemas.microsoft.com/office/powerpoint/2010/main" val="338303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D0E0F-B3A7-19D6-9EB1-529FC68BDF67}"/>
              </a:ext>
            </a:extLst>
          </p:cNvPr>
          <p:cNvSpPr>
            <a:spLocks noGrp="1"/>
          </p:cNvSpPr>
          <p:nvPr>
            <p:ph type="title"/>
          </p:nvPr>
        </p:nvSpPr>
        <p:spPr>
          <a:xfrm>
            <a:off x="3970366" y="609600"/>
            <a:ext cx="4267200" cy="1351472"/>
          </a:xfrm>
        </p:spPr>
        <p:txBody>
          <a:bodyPr>
            <a:normAutofit/>
          </a:bodyPr>
          <a:lstStyle/>
          <a:p>
            <a:pPr algn="ctr"/>
            <a:r>
              <a:rPr lang="en-US" dirty="0">
                <a:solidFill>
                  <a:schemeClr val="tx1">
                    <a:lumMod val="85000"/>
                    <a:lumOff val="15000"/>
                  </a:schemeClr>
                </a:solidFill>
              </a:rPr>
              <a:t>Principles of AI</a:t>
            </a:r>
          </a:p>
        </p:txBody>
      </p:sp>
      <p:pic>
        <p:nvPicPr>
          <p:cNvPr id="3074" name="Picture 2" descr="Self-Driving Cars Run Into Reality And Now They're This Far Away |  Investor's Business Daily">
            <a:extLst>
              <a:ext uri="{FF2B5EF4-FFF2-40B4-BE49-F238E27FC236}">
                <a16:creationId xmlns:a16="http://schemas.microsoft.com/office/drawing/2014/main" id="{4B483419-7532-B980-4833-DE735647B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98" r="42889"/>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A653D7E-E1AA-C59B-66DE-E3D16CFEC212}"/>
              </a:ext>
            </a:extLst>
          </p:cNvPr>
          <p:cNvSpPr>
            <a:spLocks noGrp="1"/>
          </p:cNvSpPr>
          <p:nvPr>
            <p:ph idx="1"/>
          </p:nvPr>
        </p:nvSpPr>
        <p:spPr>
          <a:xfrm>
            <a:off x="4198966" y="2147357"/>
            <a:ext cx="3810000" cy="4101042"/>
          </a:xfrm>
        </p:spPr>
        <p:txBody>
          <a:bodyPr>
            <a:normAutofit/>
          </a:bodyPr>
          <a:lstStyle/>
          <a:p>
            <a:r>
              <a:rPr lang="en-US" sz="2000" dirty="0">
                <a:solidFill>
                  <a:schemeClr val="tx1">
                    <a:lumMod val="85000"/>
                    <a:lumOff val="15000"/>
                  </a:schemeClr>
                </a:solidFill>
              </a:rPr>
              <a:t>Intelligent machines can understand, think, plan, and talk</a:t>
            </a:r>
          </a:p>
          <a:p>
            <a:r>
              <a:rPr lang="en-US" sz="2000" dirty="0">
                <a:solidFill>
                  <a:schemeClr val="tx1">
                    <a:lumMod val="85000"/>
                    <a:lumOff val="15000"/>
                  </a:schemeClr>
                </a:solidFill>
              </a:rPr>
              <a:t>Perceiving the environment and the ability to move and manipulate objects</a:t>
            </a:r>
          </a:p>
          <a:p>
            <a:r>
              <a:rPr lang="en-US" sz="2000" dirty="0">
                <a:solidFill>
                  <a:schemeClr val="tx1">
                    <a:lumMod val="85000"/>
                    <a:lumOff val="15000"/>
                  </a:schemeClr>
                </a:solidFill>
              </a:rPr>
              <a:t>It is the science and engineering of developing intelligent machines with intelligent computer programs</a:t>
            </a:r>
          </a:p>
        </p:txBody>
      </p:sp>
      <p:pic>
        <p:nvPicPr>
          <p:cNvPr id="3076" name="Picture 4" descr="Optimus Prime Clipart png | Optimus prime, Optimus, Transformers toys">
            <a:extLst>
              <a:ext uri="{FF2B5EF4-FFF2-40B4-BE49-F238E27FC236}">
                <a16:creationId xmlns:a16="http://schemas.microsoft.com/office/drawing/2014/main" id="{14EADA9F-D93E-0572-5820-F8C23C40D1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6" r="17313"/>
          <a:stretch/>
        </p:blipFill>
        <p:spPr bwMode="auto">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782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AFD294-900A-79CF-680A-F1E3E4A57221}"/>
              </a:ext>
            </a:extLst>
          </p:cNvPr>
          <p:cNvSpPr>
            <a:spLocks noGrp="1"/>
          </p:cNvSpPr>
          <p:nvPr>
            <p:ph type="title"/>
          </p:nvPr>
        </p:nvSpPr>
        <p:spPr>
          <a:xfrm>
            <a:off x="1137036" y="548640"/>
            <a:ext cx="9916632" cy="1188720"/>
          </a:xfrm>
        </p:spPr>
        <p:txBody>
          <a:bodyPr>
            <a:normAutofit/>
          </a:bodyPr>
          <a:lstStyle/>
          <a:p>
            <a:r>
              <a:rPr lang="en-US" dirty="0">
                <a:solidFill>
                  <a:schemeClr val="tx1">
                    <a:lumMod val="85000"/>
                    <a:lumOff val="15000"/>
                  </a:schemeClr>
                </a:solidFill>
              </a:rPr>
              <a:t>Summary 1 of 2 </a:t>
            </a:r>
          </a:p>
        </p:txBody>
      </p:sp>
      <p:sp>
        <p:nvSpPr>
          <p:cNvPr id="4" name="Content Placeholder 2">
            <a:extLst>
              <a:ext uri="{FF2B5EF4-FFF2-40B4-BE49-F238E27FC236}">
                <a16:creationId xmlns:a16="http://schemas.microsoft.com/office/drawing/2014/main" id="{FE137B83-4FDE-9264-21C8-76AC799E410D}"/>
              </a:ext>
            </a:extLst>
          </p:cNvPr>
          <p:cNvSpPr>
            <a:spLocks noGrp="1"/>
          </p:cNvSpPr>
          <p:nvPr>
            <p:ph idx="1"/>
          </p:nvPr>
        </p:nvSpPr>
        <p:spPr>
          <a:xfrm>
            <a:off x="1957339" y="3172844"/>
            <a:ext cx="8276026" cy="3685156"/>
          </a:xfrm>
        </p:spPr>
        <p:txBody>
          <a:bodyPr anchor="ctr">
            <a:normAutofit/>
          </a:bodyPr>
          <a:lstStyle/>
          <a:p>
            <a:r>
              <a:rPr lang="en-US" sz="1600" b="1" dirty="0">
                <a:solidFill>
                  <a:schemeClr val="tx1">
                    <a:lumMod val="85000"/>
                    <a:lumOff val="15000"/>
                  </a:schemeClr>
                </a:solidFill>
              </a:rPr>
              <a:t>Intelligence: </a:t>
            </a:r>
            <a:r>
              <a:rPr lang="en-US" sz="1600" dirty="0">
                <a:solidFill>
                  <a:schemeClr val="tx1">
                    <a:lumMod val="85000"/>
                    <a:lumOff val="15000"/>
                  </a:schemeClr>
                </a:solidFill>
              </a:rPr>
              <a:t>Machine replication of human thinking, learning, and behavior in automation</a:t>
            </a:r>
          </a:p>
          <a:p>
            <a:r>
              <a:rPr lang="en-US" sz="1600" b="1" dirty="0">
                <a:solidFill>
                  <a:schemeClr val="tx1">
                    <a:lumMod val="85000"/>
                    <a:lumOff val="15000"/>
                  </a:schemeClr>
                </a:solidFill>
              </a:rPr>
              <a:t>AI and Machine Learning differ </a:t>
            </a:r>
            <a:r>
              <a:rPr lang="en-US" sz="1600" dirty="0">
                <a:solidFill>
                  <a:schemeClr val="tx1">
                    <a:lumMod val="85000"/>
                    <a:lumOff val="15000"/>
                  </a:schemeClr>
                </a:solidFill>
              </a:rPr>
              <a:t>as AI is broader; ML is its optimization subfield using data or experience.</a:t>
            </a:r>
          </a:p>
          <a:p>
            <a:r>
              <a:rPr lang="en-US" sz="1600" b="1" dirty="0">
                <a:solidFill>
                  <a:schemeClr val="tx1">
                    <a:lumMod val="85000"/>
                    <a:lumOff val="15000"/>
                  </a:schemeClr>
                </a:solidFill>
              </a:rPr>
              <a:t>Data or examples train ML models</a:t>
            </a:r>
            <a:r>
              <a:rPr lang="en-US" sz="1600" dirty="0">
                <a:solidFill>
                  <a:schemeClr val="tx1">
                    <a:lumMod val="85000"/>
                    <a:lumOff val="15000"/>
                  </a:schemeClr>
                </a:solidFill>
              </a:rPr>
              <a:t>, comprising Features and Labels in various forms: text, audio, image, video, and tabular data.</a:t>
            </a:r>
          </a:p>
          <a:p>
            <a:r>
              <a:rPr lang="en-US" sz="1600" b="1" dirty="0">
                <a:solidFill>
                  <a:schemeClr val="tx1">
                    <a:lumMod val="85000"/>
                    <a:lumOff val="15000"/>
                  </a:schemeClr>
                </a:solidFill>
              </a:rPr>
              <a:t>ML algorithms are rule sets for models </a:t>
            </a:r>
            <a:r>
              <a:rPr lang="en-US" sz="1600" dirty="0">
                <a:solidFill>
                  <a:schemeClr val="tx1">
                    <a:lumMod val="85000"/>
                    <a:lumOff val="15000"/>
                  </a:schemeClr>
                </a:solidFill>
              </a:rPr>
              <a:t>that learn and predict from data, including supervised, unsupervised, and semi-supervised learning.</a:t>
            </a:r>
          </a:p>
          <a:p>
            <a:r>
              <a:rPr lang="en-US" sz="1600" b="1" dirty="0">
                <a:solidFill>
                  <a:schemeClr val="tx1">
                    <a:lumMod val="85000"/>
                    <a:lumOff val="15000"/>
                  </a:schemeClr>
                </a:solidFill>
              </a:rPr>
              <a:t>ML finds applications </a:t>
            </a:r>
            <a:r>
              <a:rPr lang="en-US" sz="1600" dirty="0">
                <a:solidFill>
                  <a:schemeClr val="tx1">
                    <a:lumMod val="85000"/>
                    <a:lumOff val="15000"/>
                  </a:schemeClr>
                </a:solidFill>
              </a:rPr>
              <a:t>in market analysis, finance, manufacturing, medical, bioinformatics, telecom, search engines, and natural language processing.</a:t>
            </a:r>
          </a:p>
          <a:p>
            <a:r>
              <a:rPr lang="en-US" sz="1600" b="1" dirty="0">
                <a:solidFill>
                  <a:schemeClr val="tx1">
                    <a:lumMod val="85000"/>
                    <a:lumOff val="15000"/>
                  </a:schemeClr>
                </a:solidFill>
              </a:rPr>
              <a:t>NLP</a:t>
            </a:r>
            <a:r>
              <a:rPr lang="en-US" sz="1600" dirty="0">
                <a:solidFill>
                  <a:schemeClr val="tx1">
                    <a:lumMod val="85000"/>
                    <a:lumOff val="15000"/>
                  </a:schemeClr>
                </a:solidFill>
              </a:rPr>
              <a:t> processes natural language information using AI/ML models for classification, with two key components: Natural Language Understanding and Natural Language Generation.</a:t>
            </a: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p:txBody>
      </p:sp>
    </p:spTree>
    <p:extLst>
      <p:ext uri="{BB962C8B-B14F-4D97-AF65-F5344CB8AC3E}">
        <p14:creationId xmlns:p14="http://schemas.microsoft.com/office/powerpoint/2010/main" val="1758894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AFD294-900A-79CF-680A-F1E3E4A57221}"/>
              </a:ext>
            </a:extLst>
          </p:cNvPr>
          <p:cNvSpPr>
            <a:spLocks noGrp="1"/>
          </p:cNvSpPr>
          <p:nvPr>
            <p:ph type="title"/>
          </p:nvPr>
        </p:nvSpPr>
        <p:spPr>
          <a:xfrm>
            <a:off x="1137036" y="548640"/>
            <a:ext cx="9916632" cy="1188720"/>
          </a:xfrm>
        </p:spPr>
        <p:txBody>
          <a:bodyPr>
            <a:normAutofit/>
          </a:bodyPr>
          <a:lstStyle/>
          <a:p>
            <a:r>
              <a:rPr lang="en-US" dirty="0">
                <a:solidFill>
                  <a:schemeClr val="tx1">
                    <a:lumMod val="85000"/>
                    <a:lumOff val="15000"/>
                  </a:schemeClr>
                </a:solidFill>
              </a:rPr>
              <a:t>Summary 2 of 2 </a:t>
            </a:r>
          </a:p>
        </p:txBody>
      </p:sp>
      <p:sp>
        <p:nvSpPr>
          <p:cNvPr id="4" name="Content Placeholder 2">
            <a:extLst>
              <a:ext uri="{FF2B5EF4-FFF2-40B4-BE49-F238E27FC236}">
                <a16:creationId xmlns:a16="http://schemas.microsoft.com/office/drawing/2014/main" id="{FE137B83-4FDE-9264-21C8-76AC799E410D}"/>
              </a:ext>
            </a:extLst>
          </p:cNvPr>
          <p:cNvSpPr>
            <a:spLocks noGrp="1"/>
          </p:cNvSpPr>
          <p:nvPr>
            <p:ph idx="1"/>
          </p:nvPr>
        </p:nvSpPr>
        <p:spPr>
          <a:xfrm>
            <a:off x="1957987" y="2431767"/>
            <a:ext cx="8276026" cy="3685156"/>
          </a:xfrm>
        </p:spPr>
        <p:txBody>
          <a:bodyPr anchor="ctr">
            <a:normAutofit lnSpcReduction="10000"/>
          </a:bodyPr>
          <a:lstStyle/>
          <a:p>
            <a:r>
              <a:rPr lang="en-US" sz="1600" b="1" dirty="0">
                <a:solidFill>
                  <a:schemeClr val="tx1">
                    <a:lumMod val="85000"/>
                    <a:lumOff val="15000"/>
                  </a:schemeClr>
                </a:solidFill>
              </a:rPr>
              <a:t>Deep Learning </a:t>
            </a:r>
            <a:r>
              <a:rPr lang="en-US" sz="1600" dirty="0">
                <a:solidFill>
                  <a:schemeClr val="tx1">
                    <a:lumMod val="85000"/>
                    <a:lumOff val="15000"/>
                  </a:schemeClr>
                </a:solidFill>
              </a:rPr>
              <a:t>(DL) is a subfield of ML focused on artificial neural network development, inspired by the human brain's structure and function.</a:t>
            </a:r>
          </a:p>
          <a:p>
            <a:r>
              <a:rPr lang="en-US" sz="1600" b="1" dirty="0">
                <a:solidFill>
                  <a:schemeClr val="tx1">
                    <a:lumMod val="85000"/>
                    <a:lumOff val="15000"/>
                  </a:schemeClr>
                </a:solidFill>
              </a:rPr>
              <a:t>Machine translation</a:t>
            </a:r>
            <a:r>
              <a:rPr lang="en-US" sz="1600" dirty="0">
                <a:solidFill>
                  <a:schemeClr val="tx1">
                    <a:lumMod val="85000"/>
                    <a:lumOff val="15000"/>
                  </a:schemeClr>
                </a:solidFill>
              </a:rPr>
              <a:t>, a subfield of computational linguistics, is powered by Deep Learning, particularly Neural Machine Translation (NMT), exemplified by Google Translate, using extensive translated datasets for versatile language translation</a:t>
            </a:r>
          </a:p>
          <a:p>
            <a:r>
              <a:rPr lang="en-US" sz="1600" b="1" dirty="0">
                <a:solidFill>
                  <a:schemeClr val="tx1">
                    <a:lumMod val="85000"/>
                    <a:lumOff val="15000"/>
                  </a:schemeClr>
                </a:solidFill>
              </a:rPr>
              <a:t>CNN</a:t>
            </a:r>
            <a:r>
              <a:rPr lang="en-US" sz="1600" dirty="0">
                <a:solidFill>
                  <a:schemeClr val="tx1">
                    <a:lumMod val="85000"/>
                    <a:lumOff val="15000"/>
                  </a:schemeClr>
                </a:solidFill>
              </a:rPr>
              <a:t>, a Deep Learning algorithm, finds application in image classification, medical diagnosis, and translation, using vectors to represent phrases in translation tasks.</a:t>
            </a:r>
          </a:p>
          <a:p>
            <a:r>
              <a:rPr lang="en-US" sz="1600" b="1" dirty="0">
                <a:solidFill>
                  <a:schemeClr val="tx1">
                    <a:lumMod val="85000"/>
                    <a:lumOff val="15000"/>
                  </a:schemeClr>
                </a:solidFill>
              </a:rPr>
              <a:t>LLM</a:t>
            </a:r>
            <a:r>
              <a:rPr lang="en-US" sz="1600" dirty="0">
                <a:solidFill>
                  <a:schemeClr val="tx1">
                    <a:lumMod val="85000"/>
                    <a:lumOff val="15000"/>
                  </a:schemeClr>
                </a:solidFill>
              </a:rPr>
              <a:t>, a language model, leverages Deep Learning, specifically the transformer architecture, trained on vast text data, and fine-tuned for specific applications to understand and generate human language.</a:t>
            </a:r>
          </a:p>
          <a:p>
            <a:r>
              <a:rPr lang="en-US" sz="1600" b="1" dirty="0">
                <a:solidFill>
                  <a:schemeClr val="tx1">
                    <a:lumMod val="85000"/>
                    <a:lumOff val="15000"/>
                  </a:schemeClr>
                </a:solidFill>
              </a:rPr>
              <a:t>AI risks </a:t>
            </a:r>
            <a:r>
              <a:rPr lang="en-US" sz="1600" dirty="0">
                <a:solidFill>
                  <a:schemeClr val="tx1">
                    <a:lumMod val="85000"/>
                    <a:lumOff val="15000"/>
                  </a:schemeClr>
                </a:solidFill>
              </a:rPr>
              <a:t>encompass transparency, bias, privacy, security, job displacement, dependence, human connection loss, and existential concerns.</a:t>
            </a:r>
          </a:p>
          <a:p>
            <a:r>
              <a:rPr lang="en-US" sz="1600" b="1" dirty="0">
                <a:solidFill>
                  <a:schemeClr val="tx1">
                    <a:lumMod val="85000"/>
                    <a:lumOff val="15000"/>
                  </a:schemeClr>
                </a:solidFill>
              </a:rPr>
              <a:t>The future </a:t>
            </a:r>
            <a:r>
              <a:rPr lang="en-US" sz="1600" dirty="0">
                <a:solidFill>
                  <a:schemeClr val="tx1">
                    <a:lumMod val="85000"/>
                    <a:lumOff val="15000"/>
                  </a:schemeClr>
                </a:solidFill>
              </a:rPr>
              <a:t>is uncertain with both positive and negative implications, but AI will advance, influencing transportation, education, healthcare, media, manufacturing, and more.</a:t>
            </a:r>
          </a:p>
          <a:p>
            <a:endParaRPr lang="en-US" sz="1600" dirty="0">
              <a:solidFill>
                <a:schemeClr val="tx1">
                  <a:lumMod val="85000"/>
                  <a:lumOff val="15000"/>
                </a:schemeClr>
              </a:solidFill>
            </a:endParaRPr>
          </a:p>
        </p:txBody>
      </p:sp>
    </p:spTree>
    <p:extLst>
      <p:ext uri="{BB962C8B-B14F-4D97-AF65-F5344CB8AC3E}">
        <p14:creationId xmlns:p14="http://schemas.microsoft.com/office/powerpoint/2010/main" val="4145110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B67F263A-AAD1-D72E-AF42-FB113B7F8AFC}"/>
              </a:ext>
            </a:extLst>
          </p:cNvPr>
          <p:cNvSpPr>
            <a:spLocks noGrp="1"/>
          </p:cNvSpPr>
          <p:nvPr>
            <p:ph type="title"/>
          </p:nvPr>
        </p:nvSpPr>
        <p:spPr>
          <a:xfrm>
            <a:off x="838200" y="838199"/>
            <a:ext cx="4191000" cy="5338763"/>
          </a:xfrm>
        </p:spPr>
        <p:txBody>
          <a:bodyPr vert="horz" lIns="91440" tIns="45720" rIns="91440" bIns="45720" rtlCol="0" anchor="ctr">
            <a:normAutofit/>
          </a:bodyPr>
          <a:lstStyle/>
          <a:p>
            <a:r>
              <a:rPr lang="en-US" kern="1200" dirty="0">
                <a:solidFill>
                  <a:schemeClr val="tx1"/>
                </a:solidFill>
                <a:latin typeface="+mj-lt"/>
                <a:ea typeface="+mj-ea"/>
                <a:cs typeface="+mj-cs"/>
              </a:rPr>
              <a:t>References</a:t>
            </a:r>
          </a:p>
        </p:txBody>
      </p:sp>
      <p:sp>
        <p:nvSpPr>
          <p:cNvPr id="8" name="Content Placeholder 2">
            <a:extLst>
              <a:ext uri="{FF2B5EF4-FFF2-40B4-BE49-F238E27FC236}">
                <a16:creationId xmlns:a16="http://schemas.microsoft.com/office/drawing/2014/main" id="{A9FD6F20-D41C-C886-59CD-2858FB024C02}"/>
              </a:ext>
            </a:extLst>
          </p:cNvPr>
          <p:cNvSpPr txBox="1">
            <a:spLocks/>
          </p:cNvSpPr>
          <p:nvPr/>
        </p:nvSpPr>
        <p:spPr>
          <a:xfrm>
            <a:off x="5302332" y="1630395"/>
            <a:ext cx="6051468" cy="533876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https://keras.io/api/datasets/mnist/</a:t>
            </a:r>
          </a:p>
          <a:p>
            <a:r>
              <a:rPr lang="en-US" sz="1200" dirty="0"/>
              <a:t>https://archive.physionet.org/cgi-bin/atm/ATM</a:t>
            </a:r>
          </a:p>
          <a:p>
            <a:r>
              <a:rPr lang="en-US" sz="1200" dirty="0"/>
              <a:t>https://sites.google.com/a/uah.edu/tommy-morris-uah/ics-data-sets</a:t>
            </a:r>
          </a:p>
          <a:p>
            <a:r>
              <a:rPr lang="en-US" sz="1200" dirty="0"/>
              <a:t>https://www.databricks.com/blog/2018/09/18/simplify-market-basket-analysis-using-fp-growth-on-databricks.html</a:t>
            </a:r>
          </a:p>
          <a:p>
            <a:r>
              <a:rPr lang="en-US" sz="1200" dirty="0"/>
              <a:t>https://towardsdatascience.com/prototyping-a-recommender-system-step-by-step-part-1-knn-item-based-collaborative-filtering-637969614ea</a:t>
            </a:r>
          </a:p>
          <a:p>
            <a:r>
              <a:rPr lang="en-US" sz="1200" dirty="0"/>
              <a:t>https://thmachne.blogspot.com/2021/07/nlp-or-machine-learning.html</a:t>
            </a:r>
          </a:p>
          <a:p>
            <a:r>
              <a:rPr lang="en-US" sz="1200" dirty="0"/>
              <a:t>Image from: https://towardsdatascience.com/the-concept-of-artificial-neurons-perceptrons-in-neural-networks-fab22249cbfc</a:t>
            </a:r>
          </a:p>
          <a:p>
            <a:r>
              <a:rPr lang="en-US" sz="1200" dirty="0"/>
              <a:t>https://www.advancinganalytics.co.uk/blog/2021/12/15/understanding-the-difference-between-ai-ml-and-dl-using-an-incredibly-simple-example</a:t>
            </a:r>
          </a:p>
          <a:p>
            <a:r>
              <a:rPr lang="en-US" sz="1200" dirty="0"/>
              <a:t>Image from: https://towardsdatascience.com/neural-machine-translation-15ecf6b0b</a:t>
            </a:r>
          </a:p>
          <a:p>
            <a:r>
              <a:rPr lang="en-US" sz="1200" dirty="0"/>
              <a:t>https://thumbs.gfycat.com/SlushySlimGalapagosmockingbird-mobile.mp4</a:t>
            </a:r>
          </a:p>
          <a:p>
            <a:r>
              <a:rPr lang="en-US" sz="1200" dirty="0">
                <a:hlinkClick r:id="rId2">
                  <a:extLst>
                    <a:ext uri="{A12FA001-AC4F-418D-AE19-62706E023703}">
                      <ahyp:hlinkClr xmlns:ahyp="http://schemas.microsoft.com/office/drawing/2018/hyperlinkcolor" val="tx"/>
                    </a:ext>
                  </a:extLst>
                </a:hlinkClick>
              </a:rPr>
              <a:t>https://crfm.stanford.edu/2023/03/13/alpaca.html</a:t>
            </a:r>
            <a:r>
              <a:rPr lang="en-US" sz="1200" dirty="0"/>
              <a:t>  </a:t>
            </a:r>
            <a:r>
              <a:rPr lang="en-US" sz="1200" dirty="0">
                <a:hlinkClick r:id="rId3">
                  <a:extLst>
                    <a:ext uri="{A12FA001-AC4F-418D-AE19-62706E023703}">
                      <ahyp:hlinkClr xmlns:ahyp="http://schemas.microsoft.com/office/drawing/2018/hyperlinkcolor" val="tx"/>
                    </a:ext>
                  </a:extLst>
                </a:hlinkClick>
              </a:rPr>
              <a:t>https://blog.google/technology/ai/google-bard-updates-io-2023/</a:t>
            </a:r>
            <a:r>
              <a:rPr lang="en-US" sz="1200" dirty="0"/>
              <a:t> https://blog.enterprisedna.co/how-to-use-chat-gpt/</a:t>
            </a:r>
          </a:p>
          <a:p>
            <a:r>
              <a:rPr lang="en-US" sz="1200" dirty="0"/>
              <a:t>https://crfm.stanford.edu/2023/03/13/alpaca.html</a:t>
            </a:r>
          </a:p>
          <a:p>
            <a:r>
              <a:rPr lang="en-US" sz="1200" dirty="0">
                <a:hlinkClick r:id="rId4">
                  <a:extLst>
                    <a:ext uri="{A12FA001-AC4F-418D-AE19-62706E023703}">
                      <ahyp:hlinkClr xmlns:ahyp="http://schemas.microsoft.com/office/drawing/2018/hyperlinkcolor" val="tx"/>
                    </a:ext>
                  </a:extLst>
                </a:hlinkClick>
              </a:rPr>
              <a:t>https://www.forbes.com/sites/bernardmarr/2023/06/02/the-15-biggest-risks-of-artificial-intelligence/?sh=62915ca27066</a:t>
            </a:r>
            <a:endParaRPr lang="en-US" sz="1200" dirty="0"/>
          </a:p>
          <a:p>
            <a:r>
              <a:rPr lang="en-US" sz="1200" dirty="0">
                <a:hlinkClick r:id="rId5">
                  <a:extLst>
                    <a:ext uri="{A12FA001-AC4F-418D-AE19-62706E023703}">
                      <ahyp:hlinkClr xmlns:ahyp="http://schemas.microsoft.com/office/drawing/2018/hyperlinkcolor" val="tx"/>
                    </a:ext>
                  </a:extLst>
                </a:hlinkClick>
              </a:rPr>
              <a:t>https://www.simplilearn.com/future-of-artificial-intelligence-article#:~:text=leap%20of%20faith.-,Future%20of%20Artificial%20Intelligence,healthcare%2C%20banking%2C%20and%20transportation</a:t>
            </a:r>
            <a:r>
              <a:rPr lang="en-US" sz="1200" dirty="0"/>
              <a:t>.</a:t>
            </a:r>
          </a:p>
          <a:p>
            <a:r>
              <a:rPr lang="en-US" sz="1200" dirty="0"/>
              <a:t>https://builtin.com/artificial-intelligence/artificial-intelligence-future</a:t>
            </a:r>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2493304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12FB97-4E2B-61FD-11FA-62E8E1840F14}"/>
              </a:ext>
            </a:extLst>
          </p:cNvPr>
          <p:cNvSpPr>
            <a:spLocks noGrp="1"/>
          </p:cNvSpPr>
          <p:nvPr>
            <p:ph type="title"/>
          </p:nvPr>
        </p:nvSpPr>
        <p:spPr>
          <a:xfrm>
            <a:off x="535387" y="2248263"/>
            <a:ext cx="3768917" cy="1606163"/>
          </a:xfrm>
        </p:spPr>
        <p:txBody>
          <a:bodyPr vert="horz" lIns="91440" tIns="45720" rIns="91440" bIns="45720" rtlCol="0" anchor="b">
            <a:normAutofit/>
          </a:bodyPr>
          <a:lstStyle/>
          <a:p>
            <a:r>
              <a:rPr lang="en-US" kern="1200" dirty="0">
                <a:solidFill>
                  <a:schemeClr val="tx1"/>
                </a:solidFill>
                <a:latin typeface="+mj-lt"/>
                <a:ea typeface="+mj-ea"/>
                <a:cs typeface="+mj-cs"/>
              </a:rPr>
              <a:t>Questions?</a:t>
            </a:r>
          </a:p>
        </p:txBody>
      </p:sp>
      <p:pic>
        <p:nvPicPr>
          <p:cNvPr id="7" name="Graphic 6" descr="Questionnaire">
            <a:extLst>
              <a:ext uri="{FF2B5EF4-FFF2-40B4-BE49-F238E27FC236}">
                <a16:creationId xmlns:a16="http://schemas.microsoft.com/office/drawing/2014/main" id="{8B640D19-5C99-6056-C844-0FBD95EF85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2091" y="1243422"/>
            <a:ext cx="4371155" cy="4371155"/>
          </a:xfrm>
          <a:prstGeom prst="rect">
            <a:avLst/>
          </a:prstGeom>
        </p:spPr>
      </p:pic>
    </p:spTree>
    <p:extLst>
      <p:ext uri="{BB962C8B-B14F-4D97-AF65-F5344CB8AC3E}">
        <p14:creationId xmlns:p14="http://schemas.microsoft.com/office/powerpoint/2010/main" val="192530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A850E1-8679-BB1E-8ED9-EAD36886D3A4}"/>
              </a:ext>
            </a:extLst>
          </p:cNvPr>
          <p:cNvSpPr>
            <a:spLocks noGrp="1"/>
          </p:cNvSpPr>
          <p:nvPr>
            <p:ph type="title"/>
          </p:nvPr>
        </p:nvSpPr>
        <p:spPr>
          <a:xfrm>
            <a:off x="1137037" y="741082"/>
            <a:ext cx="9274512" cy="949606"/>
          </a:xfrm>
        </p:spPr>
        <p:txBody>
          <a:bodyPr>
            <a:normAutofit/>
          </a:bodyPr>
          <a:lstStyle/>
          <a:p>
            <a:r>
              <a:rPr lang="en-US" dirty="0"/>
              <a:t>History of AI</a:t>
            </a:r>
          </a:p>
        </p:txBody>
      </p:sp>
      <p:sp>
        <p:nvSpPr>
          <p:cNvPr id="23" name="Freeform: Shape 2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1C5B7483-E586-C78B-CF87-45E1E4BBEF7B}"/>
              </a:ext>
            </a:extLst>
          </p:cNvPr>
          <p:cNvGraphicFramePr/>
          <p:nvPr>
            <p:extLst>
              <p:ext uri="{D42A27DB-BD31-4B8C-83A1-F6EECF244321}">
                <p14:modId xmlns:p14="http://schemas.microsoft.com/office/powerpoint/2010/main" val="2596081352"/>
              </p:ext>
            </p:extLst>
          </p:nvPr>
        </p:nvGraphicFramePr>
        <p:xfrm>
          <a:off x="1050925" y="2007704"/>
          <a:ext cx="9810750" cy="4247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206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B1BEA-87AC-86F2-4194-9D8D2D9074B4}"/>
              </a:ext>
            </a:extLst>
          </p:cNvPr>
          <p:cNvSpPr>
            <a:spLocks noGrp="1"/>
          </p:cNvSpPr>
          <p:nvPr>
            <p:ph type="title"/>
          </p:nvPr>
        </p:nvSpPr>
        <p:spPr>
          <a:xfrm>
            <a:off x="838200" y="365125"/>
            <a:ext cx="10515600" cy="1325563"/>
          </a:xfrm>
        </p:spPr>
        <p:txBody>
          <a:bodyPr>
            <a:normAutofit/>
          </a:bodyPr>
          <a:lstStyle/>
          <a:p>
            <a:r>
              <a:rPr lang="en-US" dirty="0"/>
              <a:t>Machine Learning</a:t>
            </a:r>
          </a:p>
        </p:txBody>
      </p:sp>
      <p:sp>
        <p:nvSpPr>
          <p:cNvPr id="3" name="Content Placeholder 2">
            <a:extLst>
              <a:ext uri="{FF2B5EF4-FFF2-40B4-BE49-F238E27FC236}">
                <a16:creationId xmlns:a16="http://schemas.microsoft.com/office/drawing/2014/main" id="{EA64B8AC-AD7B-E109-D8C3-723CE3039F95}"/>
              </a:ext>
            </a:extLst>
          </p:cNvPr>
          <p:cNvSpPr>
            <a:spLocks noGrp="1"/>
          </p:cNvSpPr>
          <p:nvPr>
            <p:ph idx="1"/>
          </p:nvPr>
        </p:nvSpPr>
        <p:spPr>
          <a:xfrm>
            <a:off x="838201" y="2013625"/>
            <a:ext cx="5269301" cy="4163337"/>
          </a:xfrm>
        </p:spPr>
        <p:txBody>
          <a:bodyPr>
            <a:normAutofit/>
          </a:bodyPr>
          <a:lstStyle/>
          <a:p>
            <a:r>
              <a:rPr lang="en-US" sz="2000" dirty="0"/>
              <a:t>AI and Machine Learning are different</a:t>
            </a:r>
          </a:p>
          <a:p>
            <a:r>
              <a:rPr lang="en-US" sz="2000" dirty="0"/>
              <a:t>AI is a vast concept, while ML is the widely used method of AI</a:t>
            </a:r>
          </a:p>
          <a:p>
            <a:r>
              <a:rPr lang="en-US" sz="2000" dirty="0"/>
              <a:t>ML is a subfield of AI</a:t>
            </a:r>
          </a:p>
          <a:p>
            <a:r>
              <a:rPr lang="en-US" sz="2000" dirty="0"/>
              <a:t>ML is programming machines to optimize a performance criterion using datasets or experience</a:t>
            </a:r>
          </a:p>
        </p:txBody>
      </p:sp>
      <p:pic>
        <p:nvPicPr>
          <p:cNvPr id="5" name="Picture 4" descr="Digital art of brain">
            <a:extLst>
              <a:ext uri="{FF2B5EF4-FFF2-40B4-BE49-F238E27FC236}">
                <a16:creationId xmlns:a16="http://schemas.microsoft.com/office/drawing/2014/main" id="{6F0F5CF0-69D6-3973-8FCE-0DF292CADEF0}"/>
              </a:ext>
            </a:extLst>
          </p:cNvPr>
          <p:cNvPicPr>
            <a:picLocks noChangeAspect="1"/>
          </p:cNvPicPr>
          <p:nvPr/>
        </p:nvPicPr>
        <p:blipFill rotWithShape="1">
          <a:blip r:embed="rId2"/>
          <a:srcRect l="18620" r="10790"/>
          <a:stretch/>
        </p:blipFill>
        <p:spPr>
          <a:xfrm>
            <a:off x="6573962"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extLst>
      <p:ext uri="{BB962C8B-B14F-4D97-AF65-F5344CB8AC3E}">
        <p14:creationId xmlns:p14="http://schemas.microsoft.com/office/powerpoint/2010/main" val="184111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Freeform: Shape 513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15C7C7E1-E553-9E3D-2FAD-327B0777C6C2}"/>
              </a:ext>
            </a:extLst>
          </p:cNvPr>
          <p:cNvSpPr>
            <a:spLocks noGrp="1"/>
          </p:cNvSpPr>
          <p:nvPr>
            <p:ph type="title"/>
          </p:nvPr>
        </p:nvSpPr>
        <p:spPr>
          <a:xfrm>
            <a:off x="922664" y="421581"/>
            <a:ext cx="7649239" cy="742951"/>
          </a:xfrm>
        </p:spPr>
        <p:txBody>
          <a:bodyPr vert="horz" lIns="91440" tIns="45720" rIns="91440" bIns="45720" rtlCol="0" anchor="ctr">
            <a:normAutofit fontScale="90000"/>
          </a:bodyPr>
          <a:lstStyle/>
          <a:p>
            <a:r>
              <a:rPr lang="en-US" sz="3600" kern="1200" dirty="0">
                <a:solidFill>
                  <a:schemeClr val="tx1"/>
                </a:solidFill>
                <a:latin typeface="+mj-lt"/>
                <a:ea typeface="+mj-ea"/>
                <a:cs typeface="+mj-cs"/>
              </a:rPr>
              <a:t>Classical Programming vs Machine Learning</a:t>
            </a:r>
          </a:p>
        </p:txBody>
      </p:sp>
      <p:pic>
        <p:nvPicPr>
          <p:cNvPr id="5124" name="Picture 4">
            <a:extLst>
              <a:ext uri="{FF2B5EF4-FFF2-40B4-BE49-F238E27FC236}">
                <a16:creationId xmlns:a16="http://schemas.microsoft.com/office/drawing/2014/main" id="{4049B109-3120-2441-4F52-67B9F58569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9985" y="1781882"/>
            <a:ext cx="4972030" cy="4722849"/>
          </a:xfrm>
          <a:prstGeom prst="rect">
            <a:avLst/>
          </a:prstGeom>
          <a:noFill/>
          <a:extLst>
            <a:ext uri="{909E8E84-426E-40DD-AFC4-6F175D3DCCD1}">
              <a14:hiddenFill xmlns:a14="http://schemas.microsoft.com/office/drawing/2010/main">
                <a:solidFill>
                  <a:srgbClr val="FFFFFF"/>
                </a:solidFill>
              </a14:hiddenFill>
            </a:ext>
          </a:extLst>
        </p:spPr>
      </p:pic>
      <p:sp>
        <p:nvSpPr>
          <p:cNvPr id="5133" name="Freeform: Shape 513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95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7B30F3-48C7-8A82-7F31-BCDCAAD5028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Datasets in Machine Learning</a:t>
            </a:r>
          </a:p>
        </p:txBody>
      </p:sp>
      <p:sp>
        <p:nvSpPr>
          <p:cNvPr id="3" name="Content Placeholder 2">
            <a:extLst>
              <a:ext uri="{FF2B5EF4-FFF2-40B4-BE49-F238E27FC236}">
                <a16:creationId xmlns:a16="http://schemas.microsoft.com/office/drawing/2014/main" id="{494F5E9C-3F5C-6080-EABC-57D38C4D8BD6}"/>
              </a:ext>
            </a:extLst>
          </p:cNvPr>
          <p:cNvSpPr>
            <a:spLocks noGrp="1"/>
          </p:cNvSpPr>
          <p:nvPr>
            <p:ph idx="1"/>
          </p:nvPr>
        </p:nvSpPr>
        <p:spPr>
          <a:xfrm>
            <a:off x="1394462" y="1737360"/>
            <a:ext cx="8276026" cy="3320031"/>
          </a:xfrm>
        </p:spPr>
        <p:txBody>
          <a:bodyPr anchor="ctr">
            <a:normAutofit/>
          </a:bodyPr>
          <a:lstStyle/>
          <a:p>
            <a:r>
              <a:rPr lang="en-US" sz="2000" dirty="0">
                <a:solidFill>
                  <a:schemeClr val="tx1">
                    <a:lumMod val="85000"/>
                    <a:lumOff val="15000"/>
                  </a:schemeClr>
                </a:solidFill>
              </a:rPr>
              <a:t>Data or examples </a:t>
            </a:r>
          </a:p>
          <a:p>
            <a:r>
              <a:rPr lang="en-US" sz="2000" dirty="0">
                <a:solidFill>
                  <a:schemeClr val="tx1">
                    <a:lumMod val="85000"/>
                    <a:lumOff val="15000"/>
                  </a:schemeClr>
                </a:solidFill>
              </a:rPr>
              <a:t>Used to train, evaluate and test ML models</a:t>
            </a:r>
          </a:p>
          <a:p>
            <a:r>
              <a:rPr lang="en-US" sz="2000" dirty="0">
                <a:solidFill>
                  <a:schemeClr val="tx1">
                    <a:lumMod val="85000"/>
                    <a:lumOff val="15000"/>
                  </a:schemeClr>
                </a:solidFill>
              </a:rPr>
              <a:t>Two main components: Feature and Labels</a:t>
            </a:r>
          </a:p>
          <a:p>
            <a:r>
              <a:rPr lang="en-US" sz="2000" dirty="0">
                <a:solidFill>
                  <a:schemeClr val="tx1">
                    <a:lumMod val="85000"/>
                    <a:lumOff val="15000"/>
                  </a:schemeClr>
                </a:solidFill>
              </a:rPr>
              <a:t>Text data, Audio data, Image data, Video data and Tabular data</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49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5" name="Rectangle 2458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7" name="Freeform: Shape 2458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D9678F-BE2D-F055-6A43-8654B4769A0B}"/>
              </a:ext>
            </a:extLst>
          </p:cNvPr>
          <p:cNvSpPr>
            <a:spLocks noGrp="1"/>
          </p:cNvSpPr>
          <p:nvPr>
            <p:ph type="title"/>
          </p:nvPr>
        </p:nvSpPr>
        <p:spPr>
          <a:xfrm>
            <a:off x="1137034" y="609597"/>
            <a:ext cx="9392421" cy="1330841"/>
          </a:xfrm>
        </p:spPr>
        <p:txBody>
          <a:bodyPr>
            <a:normAutofit/>
          </a:bodyPr>
          <a:lstStyle/>
          <a:p>
            <a:r>
              <a:rPr lang="en-US" dirty="0"/>
              <a:t>MNIST Handwritten Datasets</a:t>
            </a:r>
          </a:p>
        </p:txBody>
      </p:sp>
      <p:pic>
        <p:nvPicPr>
          <p:cNvPr id="24578" name="Picture 2" descr="Datasets For Deep Learning | Open Datasets For Deep Learning">
            <a:extLst>
              <a:ext uri="{FF2B5EF4-FFF2-40B4-BE49-F238E27FC236}">
                <a16:creationId xmlns:a16="http://schemas.microsoft.com/office/drawing/2014/main" id="{B08952B0-394D-98CE-B22D-500A56D99B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4502" y="2346750"/>
            <a:ext cx="6422475" cy="3901653"/>
          </a:xfrm>
          <a:prstGeom prst="rect">
            <a:avLst/>
          </a:prstGeom>
          <a:noFill/>
          <a:extLst>
            <a:ext uri="{909E8E84-426E-40DD-AFC4-6F175D3DCCD1}">
              <a14:hiddenFill xmlns:a14="http://schemas.microsoft.com/office/drawing/2010/main">
                <a:solidFill>
                  <a:srgbClr val="FFFFFF"/>
                </a:solidFill>
              </a14:hiddenFill>
            </a:ext>
          </a:extLst>
        </p:spPr>
      </p:pic>
      <p:sp>
        <p:nvSpPr>
          <p:cNvPr id="24589" name="Freeform: Shape 2458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77E5C91-0E29-7B06-AD11-49E0E9F00E5F}"/>
              </a:ext>
            </a:extLst>
          </p:cNvPr>
          <p:cNvSpPr txBox="1"/>
          <p:nvPr/>
        </p:nvSpPr>
        <p:spPr>
          <a:xfrm>
            <a:off x="7578356" y="6488668"/>
            <a:ext cx="6097772" cy="307777"/>
          </a:xfrm>
          <a:prstGeom prst="rect">
            <a:avLst/>
          </a:prstGeom>
          <a:noFill/>
        </p:spPr>
        <p:txBody>
          <a:bodyPr wrap="square">
            <a:spAutoFit/>
          </a:bodyPr>
          <a:lstStyle/>
          <a:p>
            <a:r>
              <a:rPr lang="en-US" sz="1400" dirty="0"/>
              <a:t>https://keras.io/api/datasets/mnist/</a:t>
            </a:r>
          </a:p>
        </p:txBody>
      </p:sp>
      <p:sp>
        <p:nvSpPr>
          <p:cNvPr id="9" name="TextBox 8">
            <a:extLst>
              <a:ext uri="{FF2B5EF4-FFF2-40B4-BE49-F238E27FC236}">
                <a16:creationId xmlns:a16="http://schemas.microsoft.com/office/drawing/2014/main" id="{28EED4B0-93DD-586F-8F82-316E541A9E4B}"/>
              </a:ext>
            </a:extLst>
          </p:cNvPr>
          <p:cNvSpPr txBox="1"/>
          <p:nvPr/>
        </p:nvSpPr>
        <p:spPr>
          <a:xfrm>
            <a:off x="7676708" y="3358737"/>
            <a:ext cx="3535325" cy="1200329"/>
          </a:xfrm>
          <a:prstGeom prst="rect">
            <a:avLst/>
          </a:prstGeom>
          <a:noFill/>
        </p:spPr>
        <p:txBody>
          <a:bodyPr wrap="square">
            <a:spAutoFit/>
          </a:bodyPr>
          <a:lstStyle/>
          <a:p>
            <a:r>
              <a:rPr lang="en-US" b="0" i="0" dirty="0">
                <a:solidFill>
                  <a:srgbClr val="212529"/>
                </a:solidFill>
                <a:effectLst/>
                <a:latin typeface="Open Sans" panose="020B0606030504020204" pitchFamily="34" charset="0"/>
              </a:rPr>
              <a:t>This is a dataset of 60,000 28x28 grayscale images of the 10 digits, along with a test set of 10,000 images. </a:t>
            </a:r>
            <a:endParaRPr lang="en-US" dirty="0"/>
          </a:p>
        </p:txBody>
      </p:sp>
    </p:spTree>
    <p:extLst>
      <p:ext uri="{BB962C8B-B14F-4D97-AF65-F5344CB8AC3E}">
        <p14:creationId xmlns:p14="http://schemas.microsoft.com/office/powerpoint/2010/main" val="3437113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5175</TotalTime>
  <Words>2010</Words>
  <Application>Microsoft Office PowerPoint</Application>
  <PresentationFormat>Widescreen</PresentationFormat>
  <Paragraphs>307</Paragraphs>
  <Slides>43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Open Sans</vt:lpstr>
      <vt:lpstr>source-serif-pro</vt:lpstr>
      <vt:lpstr>Office Theme</vt:lpstr>
      <vt:lpstr>PowerPoint Presentation</vt:lpstr>
      <vt:lpstr>Agenda</vt:lpstr>
      <vt:lpstr>What is Artificial Intelligence(AI)? </vt:lpstr>
      <vt:lpstr>Principles of AI</vt:lpstr>
      <vt:lpstr>History of AI</vt:lpstr>
      <vt:lpstr>Machine Learning</vt:lpstr>
      <vt:lpstr>Classical Programming vs Machine Learning</vt:lpstr>
      <vt:lpstr>Datasets in Machine Learning</vt:lpstr>
      <vt:lpstr>MNIST Handwritten Datasets</vt:lpstr>
      <vt:lpstr>MIT-BIH Arrhythmia Database</vt:lpstr>
      <vt:lpstr>Power System Dataset</vt:lpstr>
      <vt:lpstr>ML Algorithm</vt:lpstr>
      <vt:lpstr>Ordinary Example</vt:lpstr>
      <vt:lpstr>Application of ML</vt:lpstr>
      <vt:lpstr>Market Basket Analysis</vt:lpstr>
      <vt:lpstr> ML Models for Specific Application</vt:lpstr>
      <vt:lpstr>Natural Language Processing(NLP)</vt:lpstr>
      <vt:lpstr> NLP Pipeline</vt:lpstr>
      <vt:lpstr>Application of NLP</vt:lpstr>
      <vt:lpstr>Deep Learning</vt:lpstr>
      <vt:lpstr>AI vs ML vs DL</vt:lpstr>
      <vt:lpstr>1. Artificial Intelligence</vt:lpstr>
      <vt:lpstr>2. Machine Learning</vt:lpstr>
      <vt:lpstr>3. Deep Learning</vt:lpstr>
      <vt:lpstr>Application of Deep Learning</vt:lpstr>
      <vt:lpstr>Machine Translation(MT)</vt:lpstr>
      <vt:lpstr>Encoder and Decoder Algorithm For NMT</vt:lpstr>
      <vt:lpstr>Convolutional Neural Network</vt:lpstr>
      <vt:lpstr>NLP, ML and DL</vt:lpstr>
      <vt:lpstr>Classifying Images of Handwritten Digits using Multi-Layer Perceptron</vt:lpstr>
      <vt:lpstr>Another CNN Application </vt:lpstr>
      <vt:lpstr>Large Language Models(LLM)</vt:lpstr>
      <vt:lpstr>ChatGPT</vt:lpstr>
      <vt:lpstr>How many languages do you know?</vt:lpstr>
      <vt:lpstr>ChatGPT (2022)</vt:lpstr>
      <vt:lpstr>From the Movie Transformers(2007)</vt:lpstr>
      <vt:lpstr>Stanford Alpaca: A Language Model</vt:lpstr>
      <vt:lpstr>Risks of AI</vt:lpstr>
      <vt:lpstr>Future Direction</vt:lpstr>
      <vt:lpstr>Summary 1 of 2 </vt:lpstr>
      <vt:lpstr>Summary 2 of 2 </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adarsha bhattarai</dc:creator>
  <cp:lastModifiedBy>adarsha bhattarai</cp:lastModifiedBy>
  <cp:revision>20</cp:revision>
  <dcterms:created xsi:type="dcterms:W3CDTF">2023-08-21T17:55:42Z</dcterms:created>
  <dcterms:modified xsi:type="dcterms:W3CDTF">2023-08-26T00:11:21Z</dcterms:modified>
</cp:coreProperties>
</file>